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76"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YAN KUMAR" initials="AK" lastIdx="1" clrIdx="0">
    <p:extLst>
      <p:ext uri="{19B8F6BF-5375-455C-9EA6-DF929625EA0E}">
        <p15:presenceInfo xmlns:p15="http://schemas.microsoft.com/office/powerpoint/2012/main" userId="25796b7dfb40f2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B0E5"/>
    <a:srgbClr val="E6E6E6"/>
    <a:srgbClr val="0099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165" autoAdjust="0"/>
  </p:normalViewPr>
  <p:slideViewPr>
    <p:cSldViewPr snapToGrid="0" showGuides="1">
      <p:cViewPr varScale="1">
        <p:scale>
          <a:sx n="85" d="100"/>
          <a:sy n="85" d="100"/>
        </p:scale>
        <p:origin x="581" y="53"/>
      </p:cViewPr>
      <p:guideLst>
        <p:guide orient="horz" pos="200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dirty="0">
                <a:latin typeface="Arial Black" panose="020B0A04020102020204" pitchFamily="34" charset="0"/>
              </a:rPr>
              <a:t>NBM Delay</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invertIfNegative val="1"/>
          <c:dPt>
            <c:idx val="5"/>
            <c:invertIfNegative val="0"/>
            <c:bubble3D val="0"/>
            <c:spPr>
              <a:solidFill>
                <a:schemeClr val="accent4"/>
              </a:solidFill>
              <a:ln w="9525" cap="flat" cmpd="sng" algn="ctr">
                <a:solidFill>
                  <a:schemeClr val="accent1">
                    <a:shade val="95000"/>
                  </a:schemeClr>
                </a:solidFill>
                <a:round/>
              </a:ln>
              <a:effectLst/>
              <a:sp3d contourW="9525">
                <a:contourClr>
                  <a:schemeClr val="accent1">
                    <a:shade val="95000"/>
                  </a:schemeClr>
                </a:contourClr>
              </a:sp3d>
            </c:spPr>
            <c:extLst>
              <c:ext xmlns:c16="http://schemas.microsoft.com/office/drawing/2014/chart" uri="{C3380CC4-5D6E-409C-BE32-E72D297353CC}">
                <c16:uniqueId val="{00000001-F4C3-4D6D-BDD0-332885B24C34}"/>
              </c:ext>
            </c:extLst>
          </c:dPt>
          <c:dLbls>
            <c:spPr>
              <a:no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ln>
                      <a:solidFill>
                        <a:schemeClr val="accent1"/>
                      </a:solidFill>
                    </a:ln>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Sheet1!$F$4:$F$20</c:f>
              <c:strCache>
                <c:ptCount val="17"/>
                <c:pt idx="0">
                  <c:v>RES</c:v>
                </c:pt>
                <c:pt idx="1">
                  <c:v>Cooling Bed</c:v>
                </c:pt>
                <c:pt idx="2">
                  <c:v>C&amp;D Shear</c:v>
                </c:pt>
                <c:pt idx="3">
                  <c:v>Mill Stand</c:v>
                </c:pt>
                <c:pt idx="4">
                  <c:v>Bundling Station</c:v>
                </c:pt>
                <c:pt idx="5">
                  <c:v>Pinch Roll</c:v>
                </c:pt>
                <c:pt idx="6">
                  <c:v>Divide Shear</c:v>
                </c:pt>
                <c:pt idx="7">
                  <c:v>Furnace</c:v>
                </c:pt>
                <c:pt idx="8">
                  <c:v>Looper</c:v>
                </c:pt>
                <c:pt idx="9">
                  <c:v>NTM</c:v>
                </c:pt>
                <c:pt idx="10">
                  <c:v>Lubricatrion</c:v>
                </c:pt>
                <c:pt idx="11">
                  <c:v>Hydraulics&amp;Pneumatics</c:v>
                </c:pt>
                <c:pt idx="12">
                  <c:v>Charging Bed</c:v>
                </c:pt>
                <c:pt idx="13">
                  <c:v>C&amp;C Shear</c:v>
                </c:pt>
                <c:pt idx="14">
                  <c:v>Unloading Station</c:v>
                </c:pt>
                <c:pt idx="15">
                  <c:v>Water System</c:v>
                </c:pt>
                <c:pt idx="16">
                  <c:v>Compressor</c:v>
                </c:pt>
              </c:strCache>
            </c:strRef>
          </c:cat>
          <c:val>
            <c:numRef>
              <c:f>Sheet1!$G$4:$G$20</c:f>
              <c:numCache>
                <c:formatCode>General</c:formatCode>
                <c:ptCount val="17"/>
                <c:pt idx="0">
                  <c:v>2660</c:v>
                </c:pt>
                <c:pt idx="1">
                  <c:v>2350</c:v>
                </c:pt>
                <c:pt idx="2">
                  <c:v>870</c:v>
                </c:pt>
                <c:pt idx="3">
                  <c:v>757</c:v>
                </c:pt>
                <c:pt idx="4">
                  <c:v>745</c:v>
                </c:pt>
                <c:pt idx="5">
                  <c:v>650</c:v>
                </c:pt>
                <c:pt idx="6">
                  <c:v>621</c:v>
                </c:pt>
                <c:pt idx="7">
                  <c:v>605</c:v>
                </c:pt>
                <c:pt idx="8">
                  <c:v>565</c:v>
                </c:pt>
                <c:pt idx="9">
                  <c:v>522</c:v>
                </c:pt>
                <c:pt idx="10">
                  <c:v>434</c:v>
                </c:pt>
                <c:pt idx="11">
                  <c:v>343</c:v>
                </c:pt>
                <c:pt idx="12">
                  <c:v>113</c:v>
                </c:pt>
                <c:pt idx="13">
                  <c:v>90</c:v>
                </c:pt>
                <c:pt idx="14">
                  <c:v>76</c:v>
                </c:pt>
                <c:pt idx="15">
                  <c:v>33</c:v>
                </c:pt>
                <c:pt idx="16">
                  <c:v>28</c:v>
                </c:pt>
              </c:numCache>
            </c:numRef>
          </c:val>
          <c:extLst>
            <c:ext xmlns:c16="http://schemas.microsoft.com/office/drawing/2014/chart" uri="{C3380CC4-5D6E-409C-BE32-E72D297353CC}">
              <c16:uniqueId val="{00000002-F4C3-4D6D-BDD0-332885B24C34}"/>
            </c:ext>
          </c:extLst>
        </c:ser>
        <c:dLbls>
          <c:showLegendKey val="0"/>
          <c:showVal val="0"/>
          <c:showCatName val="0"/>
          <c:showSerName val="0"/>
          <c:showPercent val="0"/>
          <c:showBubbleSize val="0"/>
        </c:dLbls>
        <c:gapWidth val="150"/>
        <c:shape val="box"/>
        <c:axId val="237797871"/>
        <c:axId val="237799119"/>
        <c:axId val="0"/>
      </c:bar3DChart>
      <c:catAx>
        <c:axId val="2377978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237799119"/>
        <c:crosses val="autoZero"/>
        <c:auto val="1"/>
        <c:lblAlgn val="ctr"/>
        <c:lblOffset val="100"/>
        <c:noMultiLvlLbl val="0"/>
      </c:catAx>
      <c:valAx>
        <c:axId val="237799119"/>
        <c:scaling>
          <c:orientation val="minMax"/>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237797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latin typeface="Arial Black" panose="020B0A04020102020204" pitchFamily="34" charset="0"/>
              </a:rPr>
              <a:t>Pinch</a:t>
            </a:r>
            <a:r>
              <a:rPr lang="en-IN" baseline="0" dirty="0">
                <a:latin typeface="Arial Black" panose="020B0A04020102020204" pitchFamily="34" charset="0"/>
              </a:rPr>
              <a:t> Roll(Delay in Minutes)</a:t>
            </a:r>
            <a:endParaRPr lang="en-IN" dirty="0">
              <a:latin typeface="Arial Black" panose="020B0A040201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Sheet1!$I$4:$I$15</c:f>
              <c:strCache>
                <c:ptCount val="12"/>
                <c:pt idx="0">
                  <c:v>January</c:v>
                </c:pt>
                <c:pt idx="1">
                  <c:v>February</c:v>
                </c:pt>
                <c:pt idx="2">
                  <c:v>March </c:v>
                </c:pt>
                <c:pt idx="3">
                  <c:v>April</c:v>
                </c:pt>
                <c:pt idx="4">
                  <c:v>May</c:v>
                </c:pt>
                <c:pt idx="5">
                  <c:v>June</c:v>
                </c:pt>
                <c:pt idx="6">
                  <c:v>July</c:v>
                </c:pt>
                <c:pt idx="7">
                  <c:v>August</c:v>
                </c:pt>
                <c:pt idx="8">
                  <c:v>September</c:v>
                </c:pt>
                <c:pt idx="9">
                  <c:v>October</c:v>
                </c:pt>
                <c:pt idx="10">
                  <c:v>November</c:v>
                </c:pt>
                <c:pt idx="11">
                  <c:v>December</c:v>
                </c:pt>
              </c:strCache>
            </c:strRef>
          </c:cat>
          <c:val>
            <c:numRef>
              <c:f>Sheet1!$J$4:$J$15</c:f>
              <c:numCache>
                <c:formatCode>General</c:formatCode>
                <c:ptCount val="12"/>
                <c:pt idx="0">
                  <c:v>76</c:v>
                </c:pt>
                <c:pt idx="1">
                  <c:v>0</c:v>
                </c:pt>
                <c:pt idx="2">
                  <c:v>8</c:v>
                </c:pt>
                <c:pt idx="3">
                  <c:v>0</c:v>
                </c:pt>
                <c:pt idx="4">
                  <c:v>136</c:v>
                </c:pt>
                <c:pt idx="5">
                  <c:v>0</c:v>
                </c:pt>
                <c:pt idx="6">
                  <c:v>0</c:v>
                </c:pt>
                <c:pt idx="7">
                  <c:v>4</c:v>
                </c:pt>
                <c:pt idx="8">
                  <c:v>0</c:v>
                </c:pt>
                <c:pt idx="9">
                  <c:v>160</c:v>
                </c:pt>
                <c:pt idx="10">
                  <c:v>174</c:v>
                </c:pt>
                <c:pt idx="11">
                  <c:v>12</c:v>
                </c:pt>
              </c:numCache>
            </c:numRef>
          </c:val>
          <c:extLst>
            <c:ext xmlns:c16="http://schemas.microsoft.com/office/drawing/2014/chart" uri="{C3380CC4-5D6E-409C-BE32-E72D297353CC}">
              <c16:uniqueId val="{00000000-285A-43F5-A9FF-1C7B3EB7A1AC}"/>
            </c:ext>
          </c:extLst>
        </c:ser>
        <c:dLbls>
          <c:dLblPos val="outEnd"/>
          <c:showLegendKey val="0"/>
          <c:showVal val="1"/>
          <c:showCatName val="0"/>
          <c:showSerName val="0"/>
          <c:showPercent val="0"/>
          <c:showBubbleSize val="0"/>
        </c:dLbls>
        <c:gapWidth val="182"/>
        <c:axId val="986656863"/>
        <c:axId val="986657695"/>
      </c:barChart>
      <c:catAx>
        <c:axId val="9866568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6657695"/>
        <c:crosses val="autoZero"/>
        <c:auto val="0"/>
        <c:lblAlgn val="ctr"/>
        <c:lblOffset val="100"/>
        <c:noMultiLvlLbl val="0"/>
      </c:catAx>
      <c:valAx>
        <c:axId val="986657695"/>
        <c:scaling>
          <c:orientation val="minMax"/>
          <c:max val="2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6656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0.58193</cdr:x>
      <cdr:y>0.57034</cdr:y>
    </cdr:from>
    <cdr:to>
      <cdr:x>0.82546</cdr:x>
      <cdr:y>0.6757</cdr:y>
    </cdr:to>
    <cdr:sp macro="" textlink="">
      <cdr:nvSpPr>
        <cdr:cNvPr id="2" name="TextBox 8">
          <a:extLst xmlns:a="http://schemas.openxmlformats.org/drawingml/2006/main">
            <a:ext uri="{FF2B5EF4-FFF2-40B4-BE49-F238E27FC236}">
              <a16:creationId xmlns:a16="http://schemas.microsoft.com/office/drawing/2014/main" id="{F67B0602-46DE-4D56-B558-5C8FDA70A533}"/>
            </a:ext>
          </a:extLst>
        </cdr:cNvPr>
        <cdr:cNvSpPr txBox="1"/>
      </cdr:nvSpPr>
      <cdr:spPr>
        <a:xfrm xmlns:a="http://schemas.openxmlformats.org/drawingml/2006/main">
          <a:off x="6851042" y="1999149"/>
          <a:ext cx="2867025"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C00000"/>
              </a:solidFill>
            </a:rPr>
            <a:t>BPRA2 top roll shaft broken </a:t>
          </a:r>
          <a:endParaRPr lang="en-IN" dirty="0">
            <a:solidFill>
              <a:srgbClr val="C00000"/>
            </a:solidFill>
          </a:endParaRPr>
        </a:p>
      </cdr:txBody>
    </cdr:sp>
  </cdr:relSizeAnchor>
  <cdr:relSizeAnchor xmlns:cdr="http://schemas.openxmlformats.org/drawingml/2006/chartDrawing">
    <cdr:from>
      <cdr:x>0.67336</cdr:x>
      <cdr:y>0.25605</cdr:y>
    </cdr:from>
    <cdr:to>
      <cdr:x>0.91688</cdr:x>
      <cdr:y>0.36141</cdr:y>
    </cdr:to>
    <cdr:sp macro="" textlink="">
      <cdr:nvSpPr>
        <cdr:cNvPr id="3" name="TextBox 8">
          <a:extLst xmlns:a="http://schemas.openxmlformats.org/drawingml/2006/main">
            <a:ext uri="{FF2B5EF4-FFF2-40B4-BE49-F238E27FC236}">
              <a16:creationId xmlns:a16="http://schemas.microsoft.com/office/drawing/2014/main" id="{F67B0602-46DE-4D56-B558-5C8FDA70A533}"/>
            </a:ext>
          </a:extLst>
        </cdr:cNvPr>
        <cdr:cNvSpPr txBox="1"/>
      </cdr:nvSpPr>
      <cdr:spPr>
        <a:xfrm xmlns:a="http://schemas.openxmlformats.org/drawingml/2006/main">
          <a:off x="7927367" y="897493"/>
          <a:ext cx="2867025"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IN" dirty="0">
              <a:solidFill>
                <a:srgbClr val="C00000"/>
              </a:solidFill>
            </a:rPr>
            <a:t>WBPRA not opening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1D980-3B16-4BC0-AE2E-F44507CF757E}" type="datetimeFigureOut">
              <a:rPr lang="en-IN" smtClean="0"/>
              <a:t>10-06-2024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AF72A-5B83-4B3B-80E8-9FEFEBF54484}" type="slidenum">
              <a:rPr lang="en-IN" smtClean="0"/>
              <a:t>‹#›</a:t>
            </a:fld>
            <a:endParaRPr lang="en-IN" dirty="0"/>
          </a:p>
        </p:txBody>
      </p:sp>
    </p:spTree>
    <p:extLst>
      <p:ext uri="{BB962C8B-B14F-4D97-AF65-F5344CB8AC3E}">
        <p14:creationId xmlns:p14="http://schemas.microsoft.com/office/powerpoint/2010/main" val="1054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6</a:t>
            </a:fld>
            <a:endParaRPr lang="en-IN" dirty="0"/>
          </a:p>
        </p:txBody>
      </p:sp>
    </p:spTree>
    <p:extLst>
      <p:ext uri="{BB962C8B-B14F-4D97-AF65-F5344CB8AC3E}">
        <p14:creationId xmlns:p14="http://schemas.microsoft.com/office/powerpoint/2010/main" val="2944465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15</a:t>
            </a:fld>
            <a:endParaRPr lang="en-IN" dirty="0"/>
          </a:p>
        </p:txBody>
      </p:sp>
    </p:spTree>
    <p:extLst>
      <p:ext uri="{BB962C8B-B14F-4D97-AF65-F5344CB8AC3E}">
        <p14:creationId xmlns:p14="http://schemas.microsoft.com/office/powerpoint/2010/main" val="4117817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16</a:t>
            </a:fld>
            <a:endParaRPr lang="en-IN" dirty="0"/>
          </a:p>
        </p:txBody>
      </p:sp>
    </p:spTree>
    <p:extLst>
      <p:ext uri="{BB962C8B-B14F-4D97-AF65-F5344CB8AC3E}">
        <p14:creationId xmlns:p14="http://schemas.microsoft.com/office/powerpoint/2010/main" val="3248866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17</a:t>
            </a:fld>
            <a:endParaRPr lang="en-IN" dirty="0"/>
          </a:p>
        </p:txBody>
      </p:sp>
    </p:spTree>
    <p:extLst>
      <p:ext uri="{BB962C8B-B14F-4D97-AF65-F5344CB8AC3E}">
        <p14:creationId xmlns:p14="http://schemas.microsoft.com/office/powerpoint/2010/main" val="111281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18</a:t>
            </a:fld>
            <a:endParaRPr lang="en-IN" dirty="0"/>
          </a:p>
        </p:txBody>
      </p:sp>
    </p:spTree>
    <p:extLst>
      <p:ext uri="{BB962C8B-B14F-4D97-AF65-F5344CB8AC3E}">
        <p14:creationId xmlns:p14="http://schemas.microsoft.com/office/powerpoint/2010/main" val="2186730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19</a:t>
            </a:fld>
            <a:endParaRPr lang="en-IN" dirty="0"/>
          </a:p>
        </p:txBody>
      </p:sp>
    </p:spTree>
    <p:extLst>
      <p:ext uri="{BB962C8B-B14F-4D97-AF65-F5344CB8AC3E}">
        <p14:creationId xmlns:p14="http://schemas.microsoft.com/office/powerpoint/2010/main" val="151238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20</a:t>
            </a:fld>
            <a:endParaRPr lang="en-IN" dirty="0"/>
          </a:p>
        </p:txBody>
      </p:sp>
    </p:spTree>
    <p:extLst>
      <p:ext uri="{BB962C8B-B14F-4D97-AF65-F5344CB8AC3E}">
        <p14:creationId xmlns:p14="http://schemas.microsoft.com/office/powerpoint/2010/main" val="241210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21</a:t>
            </a:fld>
            <a:endParaRPr lang="en-IN" dirty="0"/>
          </a:p>
        </p:txBody>
      </p:sp>
    </p:spTree>
    <p:extLst>
      <p:ext uri="{BB962C8B-B14F-4D97-AF65-F5344CB8AC3E}">
        <p14:creationId xmlns:p14="http://schemas.microsoft.com/office/powerpoint/2010/main" val="190108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22</a:t>
            </a:fld>
            <a:endParaRPr lang="en-IN" dirty="0"/>
          </a:p>
        </p:txBody>
      </p:sp>
    </p:spTree>
    <p:extLst>
      <p:ext uri="{BB962C8B-B14F-4D97-AF65-F5344CB8AC3E}">
        <p14:creationId xmlns:p14="http://schemas.microsoft.com/office/powerpoint/2010/main" val="1757549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23</a:t>
            </a:fld>
            <a:endParaRPr lang="en-IN" dirty="0"/>
          </a:p>
        </p:txBody>
      </p:sp>
    </p:spTree>
    <p:extLst>
      <p:ext uri="{BB962C8B-B14F-4D97-AF65-F5344CB8AC3E}">
        <p14:creationId xmlns:p14="http://schemas.microsoft.com/office/powerpoint/2010/main" val="340965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7</a:t>
            </a:fld>
            <a:endParaRPr lang="en-IN" dirty="0"/>
          </a:p>
        </p:txBody>
      </p:sp>
    </p:spTree>
    <p:extLst>
      <p:ext uri="{BB962C8B-B14F-4D97-AF65-F5344CB8AC3E}">
        <p14:creationId xmlns:p14="http://schemas.microsoft.com/office/powerpoint/2010/main" val="263835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8</a:t>
            </a:fld>
            <a:endParaRPr lang="en-IN" dirty="0"/>
          </a:p>
        </p:txBody>
      </p:sp>
    </p:spTree>
    <p:extLst>
      <p:ext uri="{BB962C8B-B14F-4D97-AF65-F5344CB8AC3E}">
        <p14:creationId xmlns:p14="http://schemas.microsoft.com/office/powerpoint/2010/main" val="170195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9</a:t>
            </a:fld>
            <a:endParaRPr lang="en-IN" dirty="0"/>
          </a:p>
        </p:txBody>
      </p:sp>
    </p:spTree>
    <p:extLst>
      <p:ext uri="{BB962C8B-B14F-4D97-AF65-F5344CB8AC3E}">
        <p14:creationId xmlns:p14="http://schemas.microsoft.com/office/powerpoint/2010/main" val="261541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10</a:t>
            </a:fld>
            <a:endParaRPr lang="en-IN" dirty="0"/>
          </a:p>
        </p:txBody>
      </p:sp>
    </p:spTree>
    <p:extLst>
      <p:ext uri="{BB962C8B-B14F-4D97-AF65-F5344CB8AC3E}">
        <p14:creationId xmlns:p14="http://schemas.microsoft.com/office/powerpoint/2010/main" val="779918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11</a:t>
            </a:fld>
            <a:endParaRPr lang="en-IN" dirty="0"/>
          </a:p>
        </p:txBody>
      </p:sp>
    </p:spTree>
    <p:extLst>
      <p:ext uri="{BB962C8B-B14F-4D97-AF65-F5344CB8AC3E}">
        <p14:creationId xmlns:p14="http://schemas.microsoft.com/office/powerpoint/2010/main" val="2798715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12</a:t>
            </a:fld>
            <a:endParaRPr lang="en-IN" dirty="0"/>
          </a:p>
        </p:txBody>
      </p:sp>
    </p:spTree>
    <p:extLst>
      <p:ext uri="{BB962C8B-B14F-4D97-AF65-F5344CB8AC3E}">
        <p14:creationId xmlns:p14="http://schemas.microsoft.com/office/powerpoint/2010/main" val="683088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13</a:t>
            </a:fld>
            <a:endParaRPr lang="en-IN" dirty="0"/>
          </a:p>
        </p:txBody>
      </p:sp>
    </p:spTree>
    <p:extLst>
      <p:ext uri="{BB962C8B-B14F-4D97-AF65-F5344CB8AC3E}">
        <p14:creationId xmlns:p14="http://schemas.microsoft.com/office/powerpoint/2010/main" val="632829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CAF72A-5B83-4B3B-80E8-9FEFEBF54484}" type="slidenum">
              <a:rPr lang="en-IN" smtClean="0"/>
              <a:t>14</a:t>
            </a:fld>
            <a:endParaRPr lang="en-IN" dirty="0"/>
          </a:p>
        </p:txBody>
      </p:sp>
    </p:spTree>
    <p:extLst>
      <p:ext uri="{BB962C8B-B14F-4D97-AF65-F5344CB8AC3E}">
        <p14:creationId xmlns:p14="http://schemas.microsoft.com/office/powerpoint/2010/main" val="78279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00E4-CA43-40EB-B23A-D554C56086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C1C2E8-B48F-4945-B55C-6F63E06D2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86D85A-A68B-469A-9DF1-FEDA6E8D83B6}"/>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A5ADA3EF-4139-4A14-A2CD-7AC3772DED0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8EC224-A212-4BC7-8728-6069F28E9174}"/>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3715756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6B94-6A8F-41BD-95A7-B924FAB1B9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4A48D2-4408-47D2-A206-F3BDA3099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04C946-6BF5-4DEE-98CC-BAE1BE12B489}"/>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1BB57187-E914-47FA-AE92-967DF321E28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D20FE6-5102-4735-8FB6-24E19E1A0FD5}"/>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300493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6D4F5-4ABB-4245-B6CB-D775571310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CB7647-ABAC-4EF7-86E1-1FEBB9D52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1C96C2-1244-4EC4-B6D5-A859A605C74B}"/>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888C191C-75FF-4873-A103-5C29E599BB8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8E9DBC1-E98E-4766-A9E2-460A89EBFA59}"/>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229979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FF8D-CB03-4144-B915-20F84B8CC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49AF05-00D4-498B-8337-DEC34D422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BC4EDE-D450-43AA-B838-71D354786C5E}"/>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7CFFFADF-A744-48E2-B0B0-9899B2EDF66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71694E5-30BB-4A93-9F11-D094DD5B3F92}"/>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158292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1665-47BA-4457-BA44-30240E401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27F4CD-03C1-400F-B25E-C6DA5D86A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E31E58-33F2-499F-A1B1-A4B69D002F81}"/>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CF2C6CB0-B1F9-4274-ADB0-99B475459C6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25510C0-6492-45BE-82F1-C04E9D4D1FFC}"/>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4019535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00CC-0512-4647-B72D-3BD2E76FA6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7EFF23-9D76-42C2-A192-5EAD7CF906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8C66F55-CB03-41B6-8537-24B585AE2D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33CACE-09F7-45B2-8862-318C8BD7E9AE}"/>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6" name="Footer Placeholder 5">
            <a:extLst>
              <a:ext uri="{FF2B5EF4-FFF2-40B4-BE49-F238E27FC236}">
                <a16:creationId xmlns:a16="http://schemas.microsoft.com/office/drawing/2014/main" id="{E4954733-9B1E-4323-858A-FF54C0FDFD0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BE50AFB-6031-4536-96C3-1C3782F3150B}"/>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1489397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4C3D-9677-4427-9CAD-662069F3AB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8708CA-B11B-4462-BCCE-4A58F05778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00343-3D53-4E5A-9C57-541EED4A2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7AC4FA-1288-4600-8AAF-3D6A8DE65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3417C-BF82-469A-B5DE-9385A47E21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A33FD6-426F-403F-B712-BF3539CF2C6E}"/>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8" name="Footer Placeholder 7">
            <a:extLst>
              <a:ext uri="{FF2B5EF4-FFF2-40B4-BE49-F238E27FC236}">
                <a16:creationId xmlns:a16="http://schemas.microsoft.com/office/drawing/2014/main" id="{A6EACD00-E588-4B57-A162-1A55BD5BA48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1F45D05A-A982-482E-96D2-16A0B9976DDD}"/>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196424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1DE3-EA50-4B7E-88F0-9315647050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236EC3-CD03-48E1-B907-AA7F64A46C38}"/>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4" name="Footer Placeholder 3">
            <a:extLst>
              <a:ext uri="{FF2B5EF4-FFF2-40B4-BE49-F238E27FC236}">
                <a16:creationId xmlns:a16="http://schemas.microsoft.com/office/drawing/2014/main" id="{AE9321DE-AAE6-457D-9F1A-D57942F111F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F019746-2682-45B0-A91B-1B380CA333DE}"/>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206659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3D7027-873C-4859-80E8-71DE31B8EC57}"/>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3" name="Footer Placeholder 2">
            <a:extLst>
              <a:ext uri="{FF2B5EF4-FFF2-40B4-BE49-F238E27FC236}">
                <a16:creationId xmlns:a16="http://schemas.microsoft.com/office/drawing/2014/main" id="{34DE1091-5288-4562-B4AA-3F09A8DA427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0166182-8FD0-4F7C-A5A2-F4CA2E5B159F}"/>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141084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0952-205A-499D-B3CE-2DDD4D787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74D00E-CB54-4ED3-BF04-0341451301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F40A2F-1C1F-4D61-910F-E76DE3B5F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B75815-17E0-4FDD-96C6-2AD1CFE999CD}"/>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6" name="Footer Placeholder 5">
            <a:extLst>
              <a:ext uri="{FF2B5EF4-FFF2-40B4-BE49-F238E27FC236}">
                <a16:creationId xmlns:a16="http://schemas.microsoft.com/office/drawing/2014/main" id="{1808B7E2-0B39-4EA3-A5E1-AE25734BA0E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81079D8-0E02-4B6B-B04B-375C273F4633}"/>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226858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71BF-8690-4AD5-B071-923145C1B5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C3B450-246E-4823-8615-CE4E40DDD5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F657261-984B-437F-9517-7D5F813FB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F2AAF-A8A0-4E0F-9473-0B940688B701}"/>
              </a:ext>
            </a:extLst>
          </p:cNvPr>
          <p:cNvSpPr>
            <a:spLocks noGrp="1"/>
          </p:cNvSpPr>
          <p:nvPr>
            <p:ph type="dt" sz="half" idx="10"/>
          </p:nvPr>
        </p:nvSpPr>
        <p:spPr/>
        <p:txBody>
          <a:bodyPr/>
          <a:lstStyle/>
          <a:p>
            <a:fld id="{604E9531-6562-43D4-8F17-68A558704C7B}" type="datetimeFigureOut">
              <a:rPr lang="en-IN" smtClean="0"/>
              <a:t>10-06-2024</a:t>
            </a:fld>
            <a:endParaRPr lang="en-IN" dirty="0"/>
          </a:p>
        </p:txBody>
      </p:sp>
      <p:sp>
        <p:nvSpPr>
          <p:cNvPr id="6" name="Footer Placeholder 5">
            <a:extLst>
              <a:ext uri="{FF2B5EF4-FFF2-40B4-BE49-F238E27FC236}">
                <a16:creationId xmlns:a16="http://schemas.microsoft.com/office/drawing/2014/main" id="{D8D8C133-5211-456E-A4EE-75E6B8F778F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82C53A2-0DB5-4F44-AE51-1696F71EE0E7}"/>
              </a:ext>
            </a:extLst>
          </p:cNvPr>
          <p:cNvSpPr>
            <a:spLocks noGrp="1"/>
          </p:cNvSpPr>
          <p:nvPr>
            <p:ph type="sldNum" sz="quarter" idx="12"/>
          </p:nvPr>
        </p:nvSpPr>
        <p:spPr/>
        <p:txBody>
          <a:bodyPr/>
          <a:lstStyle/>
          <a:p>
            <a:fld id="{08C33212-2C29-45B4-9FCB-61079FBB7281}" type="slidenum">
              <a:rPr lang="en-IN" smtClean="0"/>
              <a:t>‹#›</a:t>
            </a:fld>
            <a:endParaRPr lang="en-IN" dirty="0"/>
          </a:p>
        </p:txBody>
      </p:sp>
    </p:spTree>
    <p:extLst>
      <p:ext uri="{BB962C8B-B14F-4D97-AF65-F5344CB8AC3E}">
        <p14:creationId xmlns:p14="http://schemas.microsoft.com/office/powerpoint/2010/main" val="223948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057670-6675-4695-A65A-C12276C617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4B46E0-176E-4C2A-961E-4214C2F28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B40671-1338-4E9E-9481-EC74AFD8B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E9531-6562-43D4-8F17-68A558704C7B}" type="datetimeFigureOut">
              <a:rPr lang="en-IN" smtClean="0"/>
              <a:t>10-06-2024</a:t>
            </a:fld>
            <a:endParaRPr lang="en-IN" dirty="0"/>
          </a:p>
        </p:txBody>
      </p:sp>
      <p:sp>
        <p:nvSpPr>
          <p:cNvPr id="5" name="Footer Placeholder 4">
            <a:extLst>
              <a:ext uri="{FF2B5EF4-FFF2-40B4-BE49-F238E27FC236}">
                <a16:creationId xmlns:a16="http://schemas.microsoft.com/office/drawing/2014/main" id="{7467D926-09A8-4D7A-B70A-2314350E02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D211329-EDBB-4D19-A929-FA25404E7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33212-2C29-45B4-9FCB-61079FBB7281}" type="slidenum">
              <a:rPr lang="en-IN" smtClean="0"/>
              <a:t>‹#›</a:t>
            </a:fld>
            <a:endParaRPr lang="en-IN" dirty="0"/>
          </a:p>
        </p:txBody>
      </p:sp>
    </p:spTree>
    <p:extLst>
      <p:ext uri="{BB962C8B-B14F-4D97-AF65-F5344CB8AC3E}">
        <p14:creationId xmlns:p14="http://schemas.microsoft.com/office/powerpoint/2010/main" val="155361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50 seconds at Tata Steel | Industry | | Contact Me | PRINT … | Flickr">
            <a:extLst>
              <a:ext uri="{FF2B5EF4-FFF2-40B4-BE49-F238E27FC236}">
                <a16:creationId xmlns:a16="http://schemas.microsoft.com/office/drawing/2014/main" id="{260B255A-A231-43EC-8988-B149B0C37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ta Steel | Logos usage &amp; guidelines">
            <a:extLst>
              <a:ext uri="{FF2B5EF4-FFF2-40B4-BE49-F238E27FC236}">
                <a16:creationId xmlns:a16="http://schemas.microsoft.com/office/drawing/2014/main" id="{8F3811CC-B097-4A87-8618-D05F43389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1"/>
            <a:ext cx="1066800" cy="11525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4F62DD-7EE5-4414-A0CB-A04116623077}"/>
              </a:ext>
            </a:extLst>
          </p:cNvPr>
          <p:cNvSpPr/>
          <p:nvPr/>
        </p:nvSpPr>
        <p:spPr>
          <a:xfrm>
            <a:off x="0" y="5343525"/>
            <a:ext cx="9124950" cy="15144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latin typeface="Bahnschrift SemiBold" panose="020B0502040204020203" pitchFamily="34" charset="0"/>
              </a:rPr>
              <a:t>INTERN: Mr. RISHI RAJ</a:t>
            </a:r>
          </a:p>
          <a:p>
            <a:r>
              <a:rPr lang="en-IN" sz="2400" dirty="0">
                <a:latin typeface="Bahnschrift SemiBold" panose="020B0502040204020203" pitchFamily="34" charset="0"/>
              </a:rPr>
              <a:t>GUIDE: Mr. SANJAY KUMAR VERMA</a:t>
            </a:r>
          </a:p>
          <a:p>
            <a:r>
              <a:rPr lang="en-IN" sz="2400" dirty="0">
                <a:latin typeface="Bahnschrift SemiBold" panose="020B0502040204020203" pitchFamily="34" charset="0"/>
              </a:rPr>
              <a:t>OFFICE: NEW BAR MILL, TATA STEEL, JAMSHEDPUR</a:t>
            </a:r>
            <a:r>
              <a:rPr lang="en-IN" sz="2000" dirty="0">
                <a:latin typeface="Bahnschrift SemiBold" panose="020B0502040204020203" pitchFamily="34" charset="0"/>
              </a:rPr>
              <a:t> </a:t>
            </a:r>
          </a:p>
        </p:txBody>
      </p:sp>
      <p:sp>
        <p:nvSpPr>
          <p:cNvPr id="7" name="TextBox 6">
            <a:extLst>
              <a:ext uri="{FF2B5EF4-FFF2-40B4-BE49-F238E27FC236}">
                <a16:creationId xmlns:a16="http://schemas.microsoft.com/office/drawing/2014/main" id="{847BB448-0198-463C-9A98-D2F15E2ADB0E}"/>
              </a:ext>
            </a:extLst>
          </p:cNvPr>
          <p:cNvSpPr txBox="1"/>
          <p:nvPr/>
        </p:nvSpPr>
        <p:spPr>
          <a:xfrm>
            <a:off x="0" y="0"/>
            <a:ext cx="8112868" cy="954107"/>
          </a:xfrm>
          <a:prstGeom prst="rect">
            <a:avLst/>
          </a:prstGeom>
          <a:noFill/>
        </p:spPr>
        <p:txBody>
          <a:bodyPr wrap="square" rtlCol="0">
            <a:spAutoFit/>
          </a:bodyPr>
          <a:lstStyle/>
          <a:p>
            <a:r>
              <a:rPr lang="en-IN" sz="3600" dirty="0">
                <a:solidFill>
                  <a:schemeClr val="bg1"/>
                </a:solidFill>
                <a:latin typeface="Bahnschrift SemiBold" panose="020B0502040204020203" pitchFamily="34" charset="0"/>
              </a:rPr>
              <a:t>MANAGEMENT TRAINEE SERVICES</a:t>
            </a:r>
          </a:p>
          <a:p>
            <a:r>
              <a:rPr lang="en-IN" sz="2000" dirty="0">
                <a:solidFill>
                  <a:schemeClr val="bg1"/>
                </a:solidFill>
                <a:latin typeface="Bahnschrift SemiBold" panose="020B0502040204020203" pitchFamily="34" charset="0"/>
              </a:rPr>
              <a:t>Project: Increase in the Reliability of the Braking Pinch Roll Assembly</a:t>
            </a:r>
          </a:p>
        </p:txBody>
      </p:sp>
    </p:spTree>
    <p:extLst>
      <p:ext uri="{BB962C8B-B14F-4D97-AF65-F5344CB8AC3E}">
        <p14:creationId xmlns:p14="http://schemas.microsoft.com/office/powerpoint/2010/main" val="139277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Problem Definition</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E4914D-8127-40F3-ACAD-35027A038F0A}"/>
              </a:ext>
            </a:extLst>
          </p:cNvPr>
          <p:cNvPicPr>
            <a:picLocks noChangeAspect="1"/>
          </p:cNvPicPr>
          <p:nvPr/>
        </p:nvPicPr>
        <p:blipFill rotWithShape="1">
          <a:blip r:embed="rId5">
            <a:extLst>
              <a:ext uri="{28A0092B-C50C-407E-A947-70E740481C1C}">
                <a14:useLocalDpi xmlns:a14="http://schemas.microsoft.com/office/drawing/2010/main" val="0"/>
              </a:ext>
            </a:extLst>
          </a:blip>
          <a:srcRect b="9069"/>
          <a:stretch/>
        </p:blipFill>
        <p:spPr>
          <a:xfrm>
            <a:off x="371474" y="3867150"/>
            <a:ext cx="3276600" cy="2609850"/>
          </a:xfrm>
          <a:prstGeom prst="rect">
            <a:avLst/>
          </a:prstGeom>
        </p:spPr>
      </p:pic>
      <p:pic>
        <p:nvPicPr>
          <p:cNvPr id="7" name="Picture 6">
            <a:extLst>
              <a:ext uri="{FF2B5EF4-FFF2-40B4-BE49-F238E27FC236}">
                <a16:creationId xmlns:a16="http://schemas.microsoft.com/office/drawing/2014/main" id="{82895E2E-68A2-4449-AAD7-E124A079DAB7}"/>
              </a:ext>
            </a:extLst>
          </p:cNvPr>
          <p:cNvPicPr>
            <a:picLocks noChangeAspect="1"/>
          </p:cNvPicPr>
          <p:nvPr/>
        </p:nvPicPr>
        <p:blipFill rotWithShape="1">
          <a:blip r:embed="rId6">
            <a:extLst>
              <a:ext uri="{28A0092B-C50C-407E-A947-70E740481C1C}">
                <a14:useLocalDpi xmlns:a14="http://schemas.microsoft.com/office/drawing/2010/main" val="0"/>
              </a:ext>
            </a:extLst>
          </a:blip>
          <a:srcRect b="8629"/>
          <a:stretch/>
        </p:blipFill>
        <p:spPr>
          <a:xfrm>
            <a:off x="4626558" y="3867150"/>
            <a:ext cx="2938884" cy="2609850"/>
          </a:xfrm>
          <a:prstGeom prst="rect">
            <a:avLst/>
          </a:prstGeom>
        </p:spPr>
      </p:pic>
      <p:pic>
        <p:nvPicPr>
          <p:cNvPr id="10" name="Picture 9">
            <a:extLst>
              <a:ext uri="{FF2B5EF4-FFF2-40B4-BE49-F238E27FC236}">
                <a16:creationId xmlns:a16="http://schemas.microsoft.com/office/drawing/2014/main" id="{3950BA16-4230-4541-AF28-F15663DE3A79}"/>
              </a:ext>
            </a:extLst>
          </p:cNvPr>
          <p:cNvPicPr>
            <a:picLocks noChangeAspect="1"/>
          </p:cNvPicPr>
          <p:nvPr/>
        </p:nvPicPr>
        <p:blipFill rotWithShape="1">
          <a:blip r:embed="rId7">
            <a:extLst>
              <a:ext uri="{28A0092B-C50C-407E-A947-70E740481C1C}">
                <a14:useLocalDpi xmlns:a14="http://schemas.microsoft.com/office/drawing/2010/main" val="0"/>
              </a:ext>
            </a:extLst>
          </a:blip>
          <a:srcRect l="799" b="9573"/>
          <a:stretch/>
        </p:blipFill>
        <p:spPr>
          <a:xfrm>
            <a:off x="8543925" y="3867150"/>
            <a:ext cx="3124200" cy="2609850"/>
          </a:xfrm>
          <a:prstGeom prst="rect">
            <a:avLst/>
          </a:prstGeom>
        </p:spPr>
      </p:pic>
      <p:sp>
        <p:nvSpPr>
          <p:cNvPr id="13" name="TextBox 12">
            <a:extLst>
              <a:ext uri="{FF2B5EF4-FFF2-40B4-BE49-F238E27FC236}">
                <a16:creationId xmlns:a16="http://schemas.microsoft.com/office/drawing/2014/main" id="{319E5DB9-8D99-41B3-A709-7EB9FA273673}"/>
              </a:ext>
            </a:extLst>
          </p:cNvPr>
          <p:cNvSpPr txBox="1"/>
          <p:nvPr/>
        </p:nvSpPr>
        <p:spPr>
          <a:xfrm>
            <a:off x="8543925" y="6476047"/>
            <a:ext cx="327660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10: Worn Out Pin </a:t>
            </a:r>
          </a:p>
        </p:txBody>
      </p:sp>
      <p:sp>
        <p:nvSpPr>
          <p:cNvPr id="14" name="TextBox 13">
            <a:extLst>
              <a:ext uri="{FF2B5EF4-FFF2-40B4-BE49-F238E27FC236}">
                <a16:creationId xmlns:a16="http://schemas.microsoft.com/office/drawing/2014/main" id="{AF16CE9C-DF10-42A2-B263-B0CA1ADE95D5}"/>
              </a:ext>
            </a:extLst>
          </p:cNvPr>
          <p:cNvSpPr txBox="1"/>
          <p:nvPr/>
        </p:nvSpPr>
        <p:spPr>
          <a:xfrm>
            <a:off x="4626557" y="6466522"/>
            <a:ext cx="327660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9: Worn Out Pinch Roll </a:t>
            </a:r>
          </a:p>
        </p:txBody>
      </p:sp>
      <p:sp>
        <p:nvSpPr>
          <p:cNvPr id="15" name="TextBox 14">
            <a:extLst>
              <a:ext uri="{FF2B5EF4-FFF2-40B4-BE49-F238E27FC236}">
                <a16:creationId xmlns:a16="http://schemas.microsoft.com/office/drawing/2014/main" id="{348E3AE7-E1BE-4FF3-8594-D6A169D93814}"/>
              </a:ext>
            </a:extLst>
          </p:cNvPr>
          <p:cNvSpPr txBox="1"/>
          <p:nvPr/>
        </p:nvSpPr>
        <p:spPr>
          <a:xfrm>
            <a:off x="371473" y="6466522"/>
            <a:ext cx="327660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8: Failed Piston Rod </a:t>
            </a:r>
          </a:p>
        </p:txBody>
      </p:sp>
      <p:sp>
        <p:nvSpPr>
          <p:cNvPr id="11" name="TextBox 10">
            <a:extLst>
              <a:ext uri="{FF2B5EF4-FFF2-40B4-BE49-F238E27FC236}">
                <a16:creationId xmlns:a16="http://schemas.microsoft.com/office/drawing/2014/main" id="{88F89E17-BCE2-4043-AFB0-15E2AD862CE4}"/>
              </a:ext>
            </a:extLst>
          </p:cNvPr>
          <p:cNvSpPr txBox="1"/>
          <p:nvPr/>
        </p:nvSpPr>
        <p:spPr>
          <a:xfrm>
            <a:off x="123825" y="1123950"/>
            <a:ext cx="11696700" cy="2554545"/>
          </a:xfrm>
          <a:prstGeom prst="rect">
            <a:avLst/>
          </a:prstGeom>
          <a:noFill/>
        </p:spPr>
        <p:txBody>
          <a:bodyPr wrap="square" rtlCol="0">
            <a:spAutoFit/>
          </a:bodyPr>
          <a:lstStyle/>
          <a:p>
            <a:r>
              <a:rPr lang="en-US" sz="2000" dirty="0">
                <a:solidFill>
                  <a:srgbClr val="000000"/>
                </a:solidFill>
                <a:effectLst/>
              </a:rPr>
              <a:t>The issues of the pinch roll assembly reliability at New Bar Mill, TSJ which have been analyzed during the tenure of this internship are:- </a:t>
            </a:r>
            <a:endParaRPr lang="en-US" sz="2000" dirty="0"/>
          </a:p>
          <a:p>
            <a:pPr marL="285750" indent="-285750">
              <a:buFont typeface="Arial" panose="020B0604020202020204" pitchFamily="34" charset="0"/>
              <a:buChar char="•"/>
            </a:pPr>
            <a:r>
              <a:rPr lang="en-US" sz="2000" b="1" dirty="0">
                <a:solidFill>
                  <a:srgbClr val="000000"/>
                </a:solidFill>
                <a:effectLst/>
              </a:rPr>
              <a:t>Piston Rod Failure </a:t>
            </a:r>
            <a:r>
              <a:rPr lang="en-US" sz="2000" dirty="0">
                <a:solidFill>
                  <a:srgbClr val="000000"/>
                </a:solidFill>
                <a:effectLst/>
              </a:rPr>
              <a:t>– Piston rod of the pneumatic cylinder is failing prematurely from the neck of the threading. </a:t>
            </a:r>
            <a:endParaRPr lang="en-US" sz="2000" dirty="0"/>
          </a:p>
          <a:p>
            <a:pPr marL="285750" indent="-285750">
              <a:buFont typeface="Arial" panose="020B0604020202020204" pitchFamily="34" charset="0"/>
              <a:buChar char="•"/>
            </a:pPr>
            <a:r>
              <a:rPr lang="en-US" sz="2000" b="1" dirty="0">
                <a:solidFill>
                  <a:srgbClr val="000000"/>
                </a:solidFill>
                <a:effectLst/>
              </a:rPr>
              <a:t>Wearing of Pinch Rolls </a:t>
            </a:r>
            <a:r>
              <a:rPr lang="en-US" sz="2000" dirty="0">
                <a:solidFill>
                  <a:srgbClr val="000000"/>
                </a:solidFill>
                <a:effectLst/>
              </a:rPr>
              <a:t>– Due to continuous operations at a high temperature, the pinch rolls wear out and the groove on the outer surface of the pinch rolls enlarges overtime. </a:t>
            </a:r>
            <a:endParaRPr lang="en-US" sz="2000" dirty="0"/>
          </a:p>
          <a:p>
            <a:pPr marL="285750" indent="-285750">
              <a:buFont typeface="Arial" panose="020B0604020202020204" pitchFamily="34" charset="0"/>
              <a:buChar char="•"/>
            </a:pPr>
            <a:r>
              <a:rPr lang="en-US" sz="2000" b="1" dirty="0">
                <a:solidFill>
                  <a:srgbClr val="000000"/>
                </a:solidFill>
                <a:effectLst/>
              </a:rPr>
              <a:t>Play between Top &amp; Bottom Cartridge </a:t>
            </a:r>
            <a:r>
              <a:rPr lang="en-US" sz="2000" dirty="0">
                <a:solidFill>
                  <a:srgbClr val="000000"/>
                </a:solidFill>
                <a:effectLst/>
              </a:rPr>
              <a:t>– The pin about which the eccentric cartridges pivots is wearing out which causes play between the pinch rolls. </a:t>
            </a:r>
            <a:endParaRPr lang="en-IN" sz="2000" dirty="0"/>
          </a:p>
        </p:txBody>
      </p:sp>
    </p:spTree>
    <p:extLst>
      <p:ext uri="{BB962C8B-B14F-4D97-AF65-F5344CB8AC3E}">
        <p14:creationId xmlns:p14="http://schemas.microsoft.com/office/powerpoint/2010/main" val="333038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Problem Measurement</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Chart 15">
            <a:extLst>
              <a:ext uri="{FF2B5EF4-FFF2-40B4-BE49-F238E27FC236}">
                <a16:creationId xmlns:a16="http://schemas.microsoft.com/office/drawing/2014/main" id="{DC19CB08-2E9D-4BDF-987D-AEBECDF57F79}"/>
              </a:ext>
            </a:extLst>
          </p:cNvPr>
          <p:cNvGraphicFramePr>
            <a:graphicFrameLocks/>
          </p:cNvGraphicFramePr>
          <p:nvPr>
            <p:extLst>
              <p:ext uri="{D42A27DB-BD31-4B8C-83A1-F6EECF244321}">
                <p14:modId xmlns:p14="http://schemas.microsoft.com/office/powerpoint/2010/main" val="1333397751"/>
              </p:ext>
            </p:extLst>
          </p:nvPr>
        </p:nvGraphicFramePr>
        <p:xfrm>
          <a:off x="1" y="963039"/>
          <a:ext cx="6896099" cy="2732662"/>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B61E4209-B5A5-490E-9C65-95D55C9B4BAE}"/>
              </a:ext>
            </a:extLst>
          </p:cNvPr>
          <p:cNvSpPr/>
          <p:nvPr/>
        </p:nvSpPr>
        <p:spPr>
          <a:xfrm>
            <a:off x="2436018" y="2076450"/>
            <a:ext cx="333376" cy="648076"/>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1AE687B-9F39-4DF5-A6E1-E43423BB9831}"/>
              </a:ext>
            </a:extLst>
          </p:cNvPr>
          <p:cNvSpPr txBox="1"/>
          <p:nvPr/>
        </p:nvSpPr>
        <p:spPr>
          <a:xfrm>
            <a:off x="2602706" y="1512335"/>
            <a:ext cx="1209675" cy="338554"/>
          </a:xfrm>
          <a:prstGeom prst="rect">
            <a:avLst/>
          </a:prstGeom>
          <a:noFill/>
          <a:ln w="38100">
            <a:solidFill>
              <a:schemeClr val="tx1"/>
            </a:solidFill>
          </a:ln>
        </p:spPr>
        <p:txBody>
          <a:bodyPr wrap="square" rtlCol="0">
            <a:spAutoFit/>
          </a:bodyPr>
          <a:lstStyle/>
          <a:p>
            <a:r>
              <a:rPr lang="en-IN" sz="1600" dirty="0"/>
              <a:t>Project Area</a:t>
            </a:r>
          </a:p>
        </p:txBody>
      </p:sp>
      <p:cxnSp>
        <p:nvCxnSpPr>
          <p:cNvPr id="8" name="Straight Arrow Connector 7">
            <a:extLst>
              <a:ext uri="{FF2B5EF4-FFF2-40B4-BE49-F238E27FC236}">
                <a16:creationId xmlns:a16="http://schemas.microsoft.com/office/drawing/2014/main" id="{8A7863B3-1529-491E-86A8-898CFA0B60BF}"/>
              </a:ext>
            </a:extLst>
          </p:cNvPr>
          <p:cNvCxnSpPr/>
          <p:nvPr/>
        </p:nvCxnSpPr>
        <p:spPr>
          <a:xfrm flipH="1">
            <a:off x="2769394" y="1850889"/>
            <a:ext cx="409575" cy="219222"/>
          </a:xfrm>
          <a:prstGeom prst="straightConnector1">
            <a:avLst/>
          </a:prstGeom>
          <a:ln w="28575">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8" name="Chart 17">
            <a:extLst>
              <a:ext uri="{FF2B5EF4-FFF2-40B4-BE49-F238E27FC236}">
                <a16:creationId xmlns:a16="http://schemas.microsoft.com/office/drawing/2014/main" id="{EDA83ED3-5B76-4F3A-B9D1-B52A8E2D682D}"/>
              </a:ext>
            </a:extLst>
          </p:cNvPr>
          <p:cNvGraphicFramePr>
            <a:graphicFrameLocks/>
          </p:cNvGraphicFramePr>
          <p:nvPr>
            <p:extLst>
              <p:ext uri="{D42A27DB-BD31-4B8C-83A1-F6EECF244321}">
                <p14:modId xmlns:p14="http://schemas.microsoft.com/office/powerpoint/2010/main" val="2206694468"/>
              </p:ext>
            </p:extLst>
          </p:nvPr>
        </p:nvGraphicFramePr>
        <p:xfrm>
          <a:off x="171450" y="3286126"/>
          <a:ext cx="11772900" cy="3505200"/>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F67B0602-46DE-4D56-B558-5C8FDA70A533}"/>
              </a:ext>
            </a:extLst>
          </p:cNvPr>
          <p:cNvSpPr txBox="1"/>
          <p:nvPr/>
        </p:nvSpPr>
        <p:spPr>
          <a:xfrm>
            <a:off x="4361842" y="6197084"/>
            <a:ext cx="2867025" cy="369332"/>
          </a:xfrm>
          <a:prstGeom prst="rect">
            <a:avLst/>
          </a:prstGeom>
          <a:noFill/>
        </p:spPr>
        <p:txBody>
          <a:bodyPr wrap="square" rtlCol="0">
            <a:spAutoFit/>
          </a:bodyPr>
          <a:lstStyle/>
          <a:p>
            <a:r>
              <a:rPr lang="en-IN" sz="1800" dirty="0">
                <a:solidFill>
                  <a:srgbClr val="C00000"/>
                </a:solidFill>
                <a:effectLst/>
                <a:latin typeface="Calibri" panose="020F0502020204030204" pitchFamily="34" charset="0"/>
              </a:rPr>
              <a:t>WBPRA &amp; B malfunctioning</a:t>
            </a:r>
            <a:endParaRPr lang="en-IN" dirty="0"/>
          </a:p>
        </p:txBody>
      </p:sp>
      <p:sp>
        <p:nvSpPr>
          <p:cNvPr id="21" name="TextBox 20">
            <a:extLst>
              <a:ext uri="{FF2B5EF4-FFF2-40B4-BE49-F238E27FC236}">
                <a16:creationId xmlns:a16="http://schemas.microsoft.com/office/drawing/2014/main" id="{61E37386-9BAA-478B-9ECA-490601E6DF23}"/>
              </a:ext>
            </a:extLst>
          </p:cNvPr>
          <p:cNvSpPr txBox="1"/>
          <p:nvPr/>
        </p:nvSpPr>
        <p:spPr>
          <a:xfrm>
            <a:off x="8637959" y="3939659"/>
            <a:ext cx="3477840" cy="369332"/>
          </a:xfrm>
          <a:prstGeom prst="rect">
            <a:avLst/>
          </a:prstGeom>
          <a:noFill/>
        </p:spPr>
        <p:txBody>
          <a:bodyPr wrap="square" rtlCol="0">
            <a:spAutoFit/>
          </a:bodyPr>
          <a:lstStyle/>
          <a:p>
            <a:r>
              <a:rPr lang="en-IN" sz="1800" dirty="0">
                <a:solidFill>
                  <a:srgbClr val="C00000"/>
                </a:solidFill>
                <a:effectLst/>
                <a:latin typeface="Calibri" panose="020F0502020204030204" pitchFamily="34" charset="0"/>
              </a:rPr>
              <a:t>BPRA1 cylinder piston rod broken </a:t>
            </a:r>
            <a:endParaRPr lang="en-IN" dirty="0"/>
          </a:p>
        </p:txBody>
      </p:sp>
      <p:sp>
        <p:nvSpPr>
          <p:cNvPr id="19" name="TextBox 18">
            <a:extLst>
              <a:ext uri="{FF2B5EF4-FFF2-40B4-BE49-F238E27FC236}">
                <a16:creationId xmlns:a16="http://schemas.microsoft.com/office/drawing/2014/main" id="{2EE510BF-962D-4BBA-8B28-B30981C02378}"/>
              </a:ext>
            </a:extLst>
          </p:cNvPr>
          <p:cNvSpPr txBox="1"/>
          <p:nvPr/>
        </p:nvSpPr>
        <p:spPr>
          <a:xfrm>
            <a:off x="6491286" y="997953"/>
            <a:ext cx="5619752" cy="2031325"/>
          </a:xfrm>
          <a:prstGeom prst="rect">
            <a:avLst/>
          </a:prstGeom>
          <a:noFill/>
        </p:spPr>
        <p:txBody>
          <a:bodyPr wrap="square" rtlCol="0">
            <a:spAutoFit/>
          </a:bodyPr>
          <a:lstStyle/>
          <a:p>
            <a:r>
              <a:rPr lang="en-US" sz="2100" dirty="0">
                <a:solidFill>
                  <a:srgbClr val="000000"/>
                </a:solidFill>
                <a:effectLst/>
              </a:rPr>
              <a:t>Pinch Roll has been a major cause of delay at the </a:t>
            </a:r>
            <a:r>
              <a:rPr lang="en-US" sz="2100" dirty="0"/>
              <a:t> </a:t>
            </a:r>
            <a:r>
              <a:rPr lang="en-US" sz="2100" dirty="0">
                <a:solidFill>
                  <a:srgbClr val="000000"/>
                </a:solidFill>
                <a:effectLst/>
              </a:rPr>
              <a:t>NBM. </a:t>
            </a:r>
            <a:endParaRPr lang="en-US" sz="2100" dirty="0"/>
          </a:p>
          <a:p>
            <a:r>
              <a:rPr lang="en-US" sz="2100" dirty="0">
                <a:solidFill>
                  <a:srgbClr val="000000"/>
                </a:solidFill>
                <a:effectLst/>
              </a:rPr>
              <a:t>Piston rod failure accounted for maximum delay throughout last year. </a:t>
            </a:r>
            <a:endParaRPr lang="en-US" sz="2100" dirty="0"/>
          </a:p>
          <a:p>
            <a:r>
              <a:rPr lang="en-US" sz="2100" dirty="0">
                <a:solidFill>
                  <a:srgbClr val="000000"/>
                </a:solidFill>
                <a:effectLst/>
              </a:rPr>
              <a:t>• Source of data – NBM RYMS </a:t>
            </a:r>
            <a:endParaRPr lang="en-US" sz="2100" dirty="0"/>
          </a:p>
          <a:p>
            <a:r>
              <a:rPr lang="en-US" sz="2100" dirty="0">
                <a:solidFill>
                  <a:srgbClr val="000000"/>
                </a:solidFill>
                <a:effectLst/>
              </a:rPr>
              <a:t>• Period of data – 01/04/2023 to 31/03/2024</a:t>
            </a:r>
            <a:endParaRPr lang="en-IN" sz="2100" dirty="0"/>
          </a:p>
        </p:txBody>
      </p:sp>
    </p:spTree>
    <p:extLst>
      <p:ext uri="{BB962C8B-B14F-4D97-AF65-F5344CB8AC3E}">
        <p14:creationId xmlns:p14="http://schemas.microsoft.com/office/powerpoint/2010/main" val="362445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Piston Rod</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38CD7623-510C-40F7-9C82-723F2F210654}"/>
              </a:ext>
            </a:extLst>
          </p:cNvPr>
          <p:cNvPicPr>
            <a:picLocks noChangeAspect="1"/>
          </p:cNvPicPr>
          <p:nvPr/>
        </p:nvPicPr>
        <p:blipFill rotWithShape="1">
          <a:blip r:embed="rId5">
            <a:extLst>
              <a:ext uri="{28A0092B-C50C-407E-A947-70E740481C1C}">
                <a14:useLocalDpi xmlns:a14="http://schemas.microsoft.com/office/drawing/2010/main" val="0"/>
              </a:ext>
            </a:extLst>
          </a:blip>
          <a:srcRect b="9545"/>
          <a:stretch/>
        </p:blipFill>
        <p:spPr>
          <a:xfrm>
            <a:off x="8818155" y="4780825"/>
            <a:ext cx="3147697" cy="1714767"/>
          </a:xfrm>
          <a:prstGeom prst="rect">
            <a:avLst/>
          </a:prstGeom>
        </p:spPr>
      </p:pic>
      <p:grpSp>
        <p:nvGrpSpPr>
          <p:cNvPr id="105" name="Group 104">
            <a:extLst>
              <a:ext uri="{FF2B5EF4-FFF2-40B4-BE49-F238E27FC236}">
                <a16:creationId xmlns:a16="http://schemas.microsoft.com/office/drawing/2014/main" id="{DA557BFE-22F1-4B66-B131-7A009892B115}"/>
              </a:ext>
            </a:extLst>
          </p:cNvPr>
          <p:cNvGrpSpPr/>
          <p:nvPr/>
        </p:nvGrpSpPr>
        <p:grpSpPr>
          <a:xfrm>
            <a:off x="0" y="3271327"/>
            <a:ext cx="12106275" cy="2873107"/>
            <a:chOff x="42862" y="2876550"/>
            <a:chExt cx="12106275" cy="2873107"/>
          </a:xfrm>
        </p:grpSpPr>
        <p:sp>
          <p:nvSpPr>
            <p:cNvPr id="75" name="Rectangle 74">
              <a:extLst>
                <a:ext uri="{FF2B5EF4-FFF2-40B4-BE49-F238E27FC236}">
                  <a16:creationId xmlns:a16="http://schemas.microsoft.com/office/drawing/2014/main" id="{51A065D3-A099-45AB-BF0C-71F8F346EA5C}"/>
                </a:ext>
              </a:extLst>
            </p:cNvPr>
            <p:cNvSpPr/>
            <p:nvPr/>
          </p:nvSpPr>
          <p:spPr>
            <a:xfrm>
              <a:off x="9632643" y="3547557"/>
              <a:ext cx="2461235" cy="771506"/>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a:solidFill>
                    <a:srgbClr val="000000"/>
                  </a:solidFill>
                  <a:effectLst/>
                  <a:latin typeface="Calibri" panose="020F0502020204030204" pitchFamily="34" charset="0"/>
                </a:rPr>
                <a:t>Bending load acts on piston rod which makes its design unreliable </a:t>
              </a:r>
              <a:endParaRPr lang="en-IN" sz="1400" dirty="0"/>
            </a:p>
          </p:txBody>
        </p:sp>
        <p:cxnSp>
          <p:nvCxnSpPr>
            <p:cNvPr id="7" name="Straight Connector 6">
              <a:extLst>
                <a:ext uri="{FF2B5EF4-FFF2-40B4-BE49-F238E27FC236}">
                  <a16:creationId xmlns:a16="http://schemas.microsoft.com/office/drawing/2014/main" id="{4AF74213-9ED0-442F-BCD0-A5D3383551FD}"/>
                </a:ext>
              </a:extLst>
            </p:cNvPr>
            <p:cNvCxnSpPr>
              <a:cxnSpLocks/>
            </p:cNvCxnSpPr>
            <p:nvPr/>
          </p:nvCxnSpPr>
          <p:spPr>
            <a:xfrm>
              <a:off x="2488894" y="3209924"/>
              <a:ext cx="0" cy="1624013"/>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8AA6330-62C4-4EE5-A61A-E1FF8B1F723F}"/>
                </a:ext>
              </a:extLst>
            </p:cNvPr>
            <p:cNvCxnSpPr>
              <a:cxnSpLocks/>
            </p:cNvCxnSpPr>
            <p:nvPr/>
          </p:nvCxnSpPr>
          <p:spPr>
            <a:xfrm>
              <a:off x="2450309" y="4314826"/>
              <a:ext cx="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74D9C1D0-8890-49E0-92AE-FBB1114FE1EF}"/>
                </a:ext>
              </a:extLst>
            </p:cNvPr>
            <p:cNvSpPr/>
            <p:nvPr/>
          </p:nvSpPr>
          <p:spPr>
            <a:xfrm>
              <a:off x="183843" y="3890963"/>
              <a:ext cx="1756385" cy="352424"/>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Piston Rod Failure</a:t>
              </a:r>
            </a:p>
          </p:txBody>
        </p:sp>
        <p:cxnSp>
          <p:nvCxnSpPr>
            <p:cNvPr id="20" name="Straight Connector 19">
              <a:extLst>
                <a:ext uri="{FF2B5EF4-FFF2-40B4-BE49-F238E27FC236}">
                  <a16:creationId xmlns:a16="http://schemas.microsoft.com/office/drawing/2014/main" id="{C0892492-1114-466A-8200-AFE95E16CB29}"/>
                </a:ext>
              </a:extLst>
            </p:cNvPr>
            <p:cNvCxnSpPr>
              <a:cxnSpLocks/>
              <a:stCxn id="15" idx="3"/>
            </p:cNvCxnSpPr>
            <p:nvPr/>
          </p:nvCxnSpPr>
          <p:spPr>
            <a:xfrm>
              <a:off x="1940228" y="4067175"/>
              <a:ext cx="548666"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8760448-03E0-473E-A977-45ABB02346D4}"/>
                </a:ext>
              </a:extLst>
            </p:cNvPr>
            <p:cNvCxnSpPr>
              <a:cxnSpLocks/>
            </p:cNvCxnSpPr>
            <p:nvPr/>
          </p:nvCxnSpPr>
          <p:spPr>
            <a:xfrm>
              <a:off x="2488894" y="3209925"/>
              <a:ext cx="742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1EEAD9D-B714-4D70-BE8C-B196D683FFCD}"/>
                </a:ext>
              </a:extLst>
            </p:cNvPr>
            <p:cNvCxnSpPr>
              <a:cxnSpLocks/>
            </p:cNvCxnSpPr>
            <p:nvPr/>
          </p:nvCxnSpPr>
          <p:spPr>
            <a:xfrm>
              <a:off x="2488894" y="4833938"/>
              <a:ext cx="742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113B1FCF-E9B9-4ED4-8D3E-3096E7144944}"/>
                </a:ext>
              </a:extLst>
            </p:cNvPr>
            <p:cNvSpPr/>
            <p:nvPr/>
          </p:nvSpPr>
          <p:spPr>
            <a:xfrm>
              <a:off x="3231844" y="2876550"/>
              <a:ext cx="2066924" cy="66675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Calibri" panose="020F0502020204030204" pitchFamily="34" charset="0"/>
                </a:rPr>
                <a:t>Piston Rod not able to </a:t>
              </a:r>
              <a:endParaRPr lang="en-US" sz="1400" dirty="0"/>
            </a:p>
            <a:p>
              <a:r>
                <a:rPr lang="en-US" sz="1400" dirty="0">
                  <a:solidFill>
                    <a:srgbClr val="000000"/>
                  </a:solidFill>
                  <a:effectLst/>
                  <a:latin typeface="Calibri" panose="020F0502020204030204" pitchFamily="34" charset="0"/>
                </a:rPr>
                <a:t>endure the stresses </a:t>
              </a:r>
              <a:endParaRPr lang="en-US" sz="1400" dirty="0"/>
            </a:p>
            <a:p>
              <a:r>
                <a:rPr lang="en-US" sz="1400" dirty="0">
                  <a:solidFill>
                    <a:srgbClr val="000000"/>
                  </a:solidFill>
                  <a:effectLst/>
                  <a:latin typeface="Calibri" panose="020F0502020204030204" pitchFamily="34" charset="0"/>
                </a:rPr>
                <a:t>generated</a:t>
              </a:r>
              <a:endParaRPr lang="en-IN" sz="1400" dirty="0"/>
            </a:p>
          </p:txBody>
        </p:sp>
        <p:sp>
          <p:nvSpPr>
            <p:cNvPr id="32" name="Rectangle 31">
              <a:extLst>
                <a:ext uri="{FF2B5EF4-FFF2-40B4-BE49-F238E27FC236}">
                  <a16:creationId xmlns:a16="http://schemas.microsoft.com/office/drawing/2014/main" id="{2EE74781-FB01-4714-B846-C94F97BEE632}"/>
                </a:ext>
              </a:extLst>
            </p:cNvPr>
            <p:cNvSpPr/>
            <p:nvPr/>
          </p:nvSpPr>
          <p:spPr>
            <a:xfrm>
              <a:off x="3231843" y="4500563"/>
              <a:ext cx="2066919" cy="66675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Calibri" panose="020F0502020204030204" pitchFamily="34" charset="0"/>
                </a:rPr>
                <a:t>Unexpected forces acting </a:t>
              </a:r>
              <a:endParaRPr lang="en-US" sz="1400" dirty="0"/>
            </a:p>
            <a:p>
              <a:r>
                <a:rPr lang="en-US" sz="1400" dirty="0">
                  <a:solidFill>
                    <a:srgbClr val="000000"/>
                  </a:solidFill>
                  <a:effectLst/>
                  <a:latin typeface="Calibri" panose="020F0502020204030204" pitchFamily="34" charset="0"/>
                </a:rPr>
                <a:t>on piston rod.</a:t>
              </a:r>
              <a:endParaRPr lang="en-IN" sz="1400" dirty="0"/>
            </a:p>
          </p:txBody>
        </p:sp>
        <p:cxnSp>
          <p:nvCxnSpPr>
            <p:cNvPr id="34" name="Straight Arrow Connector 33">
              <a:extLst>
                <a:ext uri="{FF2B5EF4-FFF2-40B4-BE49-F238E27FC236}">
                  <a16:creationId xmlns:a16="http://schemas.microsoft.com/office/drawing/2014/main" id="{D7CD24E7-F72D-4B00-95AC-1DD96F1F19E5}"/>
                </a:ext>
              </a:extLst>
            </p:cNvPr>
            <p:cNvCxnSpPr>
              <a:stCxn id="31" idx="3"/>
            </p:cNvCxnSpPr>
            <p:nvPr/>
          </p:nvCxnSpPr>
          <p:spPr>
            <a:xfrm>
              <a:off x="5298768" y="3209925"/>
              <a:ext cx="9429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D10BA54-867F-441E-90EF-9960CF33E71A}"/>
                </a:ext>
              </a:extLst>
            </p:cNvPr>
            <p:cNvCxnSpPr/>
            <p:nvPr/>
          </p:nvCxnSpPr>
          <p:spPr>
            <a:xfrm>
              <a:off x="5298768" y="4833938"/>
              <a:ext cx="9429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02E29C4A-B52B-45F2-9054-962A3BBA0147}"/>
                </a:ext>
              </a:extLst>
            </p:cNvPr>
            <p:cNvSpPr/>
            <p:nvPr/>
          </p:nvSpPr>
          <p:spPr>
            <a:xfrm>
              <a:off x="6241744" y="2876550"/>
              <a:ext cx="2066924" cy="66675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Calibri" panose="020F0502020204030204" pitchFamily="34" charset="0"/>
                </a:rPr>
                <a:t>Diameter of rod &amp; size of </a:t>
              </a:r>
              <a:endParaRPr lang="en-US" sz="1100" dirty="0"/>
            </a:p>
            <a:p>
              <a:r>
                <a:rPr lang="en-US" sz="1400" dirty="0">
                  <a:solidFill>
                    <a:srgbClr val="000000"/>
                  </a:solidFill>
                  <a:effectLst/>
                  <a:latin typeface="Calibri" panose="020F0502020204030204" pitchFamily="34" charset="0"/>
                </a:rPr>
                <a:t>threading not adequate.</a:t>
              </a:r>
              <a:endParaRPr lang="en-IN" sz="1100" dirty="0"/>
            </a:p>
          </p:txBody>
        </p:sp>
        <p:sp>
          <p:nvSpPr>
            <p:cNvPr id="39" name="Rectangle 38">
              <a:extLst>
                <a:ext uri="{FF2B5EF4-FFF2-40B4-BE49-F238E27FC236}">
                  <a16:creationId xmlns:a16="http://schemas.microsoft.com/office/drawing/2014/main" id="{5AD8B25D-F362-4D76-829B-976076C5A8B5}"/>
                </a:ext>
              </a:extLst>
            </p:cNvPr>
            <p:cNvSpPr/>
            <p:nvPr/>
          </p:nvSpPr>
          <p:spPr>
            <a:xfrm>
              <a:off x="6222697" y="4500563"/>
              <a:ext cx="2066924" cy="66675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rgbClr val="000000"/>
                  </a:solidFill>
                  <a:effectLst/>
                  <a:latin typeface="Calibri" panose="020F0502020204030204" pitchFamily="34" charset="0"/>
                </a:rPr>
                <a:t>Bending forces acting due </a:t>
              </a:r>
              <a:endParaRPr lang="en-US" sz="1100" dirty="0"/>
            </a:p>
            <a:p>
              <a:r>
                <a:rPr lang="en-US" sz="1400" dirty="0">
                  <a:solidFill>
                    <a:srgbClr val="000000"/>
                  </a:solidFill>
                  <a:effectLst/>
                  <a:latin typeface="Calibri" panose="020F0502020204030204" pitchFamily="34" charset="0"/>
                </a:rPr>
                <a:t>to improper assembly</a:t>
              </a:r>
              <a:r>
                <a:rPr lang="en-US" sz="1100" dirty="0">
                  <a:solidFill>
                    <a:srgbClr val="000000"/>
                  </a:solidFill>
                  <a:effectLst/>
                  <a:latin typeface="Calibri" panose="020F0502020204030204" pitchFamily="34" charset="0"/>
                </a:rPr>
                <a:t>.</a:t>
              </a:r>
              <a:endParaRPr lang="en-IN" sz="1000" dirty="0"/>
            </a:p>
          </p:txBody>
        </p:sp>
        <p:cxnSp>
          <p:nvCxnSpPr>
            <p:cNvPr id="69" name="Straight Connector 68">
              <a:extLst>
                <a:ext uri="{FF2B5EF4-FFF2-40B4-BE49-F238E27FC236}">
                  <a16:creationId xmlns:a16="http://schemas.microsoft.com/office/drawing/2014/main" id="{BA0F8A41-67AE-47B7-9D7F-24E1366F3301}"/>
                </a:ext>
              </a:extLst>
            </p:cNvPr>
            <p:cNvCxnSpPr>
              <a:cxnSpLocks/>
              <a:stCxn id="39" idx="3"/>
            </p:cNvCxnSpPr>
            <p:nvPr/>
          </p:nvCxnSpPr>
          <p:spPr>
            <a:xfrm>
              <a:off x="8289621" y="4833938"/>
              <a:ext cx="463854"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EA98F25-38EA-42C7-9D45-48F329182954}"/>
                </a:ext>
              </a:extLst>
            </p:cNvPr>
            <p:cNvCxnSpPr/>
            <p:nvPr/>
          </p:nvCxnSpPr>
          <p:spPr>
            <a:xfrm>
              <a:off x="8753475" y="3209924"/>
              <a:ext cx="0" cy="162401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65B3833-4361-467B-A41D-6638FD4F3665}"/>
                </a:ext>
              </a:extLst>
            </p:cNvPr>
            <p:cNvCxnSpPr/>
            <p:nvPr/>
          </p:nvCxnSpPr>
          <p:spPr>
            <a:xfrm>
              <a:off x="8753475" y="4055434"/>
              <a:ext cx="857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D77429ED-725E-4052-94D0-506FE6C7AF13}"/>
                </a:ext>
              </a:extLst>
            </p:cNvPr>
            <p:cNvSpPr txBox="1"/>
            <p:nvPr/>
          </p:nvSpPr>
          <p:spPr>
            <a:xfrm>
              <a:off x="1995426" y="3812874"/>
              <a:ext cx="548663" cy="261610"/>
            </a:xfrm>
            <a:prstGeom prst="rect">
              <a:avLst/>
            </a:prstGeom>
            <a:noFill/>
          </p:spPr>
          <p:txBody>
            <a:bodyPr wrap="square" rtlCol="0">
              <a:spAutoFit/>
            </a:bodyPr>
            <a:lstStyle/>
            <a:p>
              <a:r>
                <a:rPr lang="en-IN" sz="1100" dirty="0"/>
                <a:t>Why?</a:t>
              </a:r>
            </a:p>
          </p:txBody>
        </p:sp>
        <p:sp>
          <p:nvSpPr>
            <p:cNvPr id="85" name="TextBox 84">
              <a:extLst>
                <a:ext uri="{FF2B5EF4-FFF2-40B4-BE49-F238E27FC236}">
                  <a16:creationId xmlns:a16="http://schemas.microsoft.com/office/drawing/2014/main" id="{9C52937D-7174-480C-9514-2B5C134FBCC1}"/>
                </a:ext>
              </a:extLst>
            </p:cNvPr>
            <p:cNvSpPr txBox="1"/>
            <p:nvPr/>
          </p:nvSpPr>
          <p:spPr>
            <a:xfrm>
              <a:off x="5493054" y="2912433"/>
              <a:ext cx="548663" cy="261610"/>
            </a:xfrm>
            <a:prstGeom prst="rect">
              <a:avLst/>
            </a:prstGeom>
            <a:noFill/>
          </p:spPr>
          <p:txBody>
            <a:bodyPr wrap="square" rtlCol="0">
              <a:spAutoFit/>
            </a:bodyPr>
            <a:lstStyle/>
            <a:p>
              <a:r>
                <a:rPr lang="en-IN" sz="1100" dirty="0"/>
                <a:t>Why?</a:t>
              </a:r>
            </a:p>
          </p:txBody>
        </p:sp>
        <p:sp>
          <p:nvSpPr>
            <p:cNvPr id="86" name="TextBox 85">
              <a:extLst>
                <a:ext uri="{FF2B5EF4-FFF2-40B4-BE49-F238E27FC236}">
                  <a16:creationId xmlns:a16="http://schemas.microsoft.com/office/drawing/2014/main" id="{B1666766-C034-4F25-A557-EB7280B31597}"/>
                </a:ext>
              </a:extLst>
            </p:cNvPr>
            <p:cNvSpPr txBox="1"/>
            <p:nvPr/>
          </p:nvSpPr>
          <p:spPr>
            <a:xfrm>
              <a:off x="5499706" y="4572327"/>
              <a:ext cx="548663" cy="261610"/>
            </a:xfrm>
            <a:prstGeom prst="rect">
              <a:avLst/>
            </a:prstGeom>
            <a:noFill/>
          </p:spPr>
          <p:txBody>
            <a:bodyPr wrap="square" rtlCol="0">
              <a:spAutoFit/>
            </a:bodyPr>
            <a:lstStyle/>
            <a:p>
              <a:r>
                <a:rPr lang="en-IN" sz="1100" dirty="0"/>
                <a:t>Why?</a:t>
              </a:r>
            </a:p>
          </p:txBody>
        </p:sp>
        <p:sp>
          <p:nvSpPr>
            <p:cNvPr id="87" name="TextBox 86">
              <a:extLst>
                <a:ext uri="{FF2B5EF4-FFF2-40B4-BE49-F238E27FC236}">
                  <a16:creationId xmlns:a16="http://schemas.microsoft.com/office/drawing/2014/main" id="{91A14E87-0CA3-42EB-A1C7-BDCDA0E86C79}"/>
                </a:ext>
              </a:extLst>
            </p:cNvPr>
            <p:cNvSpPr txBox="1"/>
            <p:nvPr/>
          </p:nvSpPr>
          <p:spPr>
            <a:xfrm>
              <a:off x="10064815" y="3113955"/>
              <a:ext cx="1632562" cy="400110"/>
            </a:xfrm>
            <a:prstGeom prst="rect">
              <a:avLst/>
            </a:prstGeom>
            <a:noFill/>
          </p:spPr>
          <p:txBody>
            <a:bodyPr wrap="square" rtlCol="0">
              <a:spAutoFit/>
            </a:bodyPr>
            <a:lstStyle/>
            <a:p>
              <a:pPr algn="ctr"/>
              <a:r>
                <a:rPr lang="en-IN" sz="2000" b="1" u="sng" dirty="0"/>
                <a:t>Root Cause</a:t>
              </a:r>
            </a:p>
          </p:txBody>
        </p:sp>
        <p:sp>
          <p:nvSpPr>
            <p:cNvPr id="90" name="TextBox 89">
              <a:extLst>
                <a:ext uri="{FF2B5EF4-FFF2-40B4-BE49-F238E27FC236}">
                  <a16:creationId xmlns:a16="http://schemas.microsoft.com/office/drawing/2014/main" id="{FADAAA86-959C-4587-A8F8-0D0513880CCD}"/>
                </a:ext>
              </a:extLst>
            </p:cNvPr>
            <p:cNvSpPr txBox="1"/>
            <p:nvPr/>
          </p:nvSpPr>
          <p:spPr>
            <a:xfrm>
              <a:off x="42862" y="5380325"/>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11: Root Cause Analysis for </a:t>
              </a:r>
              <a:r>
                <a:rPr lang="en-IN" dirty="0">
                  <a:solidFill>
                    <a:srgbClr val="0070C0"/>
                  </a:solidFill>
                  <a:ea typeface="Cambria Math" panose="02040503050406030204" pitchFamily="18" charset="0"/>
                </a:rPr>
                <a:t>Piston Road Failure</a:t>
              </a:r>
              <a:endParaRPr lang="en-IN" sz="1800" dirty="0">
                <a:solidFill>
                  <a:srgbClr val="0070C0"/>
                </a:solidFill>
                <a:ea typeface="Cambria Math" panose="02040503050406030204" pitchFamily="18" charset="0"/>
              </a:endParaRPr>
            </a:p>
          </p:txBody>
        </p:sp>
        <p:cxnSp>
          <p:nvCxnSpPr>
            <p:cNvPr id="96" name="Straight Connector 95">
              <a:extLst>
                <a:ext uri="{FF2B5EF4-FFF2-40B4-BE49-F238E27FC236}">
                  <a16:creationId xmlns:a16="http://schemas.microsoft.com/office/drawing/2014/main" id="{843A63E1-BDDC-4B58-BD1C-C6896462359E}"/>
                </a:ext>
              </a:extLst>
            </p:cNvPr>
            <p:cNvCxnSpPr>
              <a:cxnSpLocks/>
            </p:cNvCxnSpPr>
            <p:nvPr/>
          </p:nvCxnSpPr>
          <p:spPr>
            <a:xfrm>
              <a:off x="8289621" y="3209924"/>
              <a:ext cx="463854" cy="0"/>
            </a:xfrm>
            <a:prstGeom prst="line">
              <a:avLst/>
            </a:prstGeom>
          </p:spPr>
          <p:style>
            <a:lnRef idx="1">
              <a:schemeClr val="dk1"/>
            </a:lnRef>
            <a:fillRef idx="0">
              <a:schemeClr val="dk1"/>
            </a:fillRef>
            <a:effectRef idx="0">
              <a:schemeClr val="dk1"/>
            </a:effectRef>
            <a:fontRef idx="minor">
              <a:schemeClr val="tx1"/>
            </a:fontRef>
          </p:style>
        </p:cxnSp>
      </p:grpSp>
      <p:sp>
        <p:nvSpPr>
          <p:cNvPr id="97" name="TextBox 96">
            <a:extLst>
              <a:ext uri="{FF2B5EF4-FFF2-40B4-BE49-F238E27FC236}">
                <a16:creationId xmlns:a16="http://schemas.microsoft.com/office/drawing/2014/main" id="{273A2E1C-861A-449D-82D4-BF87073D17E6}"/>
              </a:ext>
            </a:extLst>
          </p:cNvPr>
          <p:cNvSpPr txBox="1"/>
          <p:nvPr/>
        </p:nvSpPr>
        <p:spPr>
          <a:xfrm>
            <a:off x="8710613" y="6521543"/>
            <a:ext cx="4019544" cy="338554"/>
          </a:xfrm>
          <a:prstGeom prst="rect">
            <a:avLst/>
          </a:prstGeom>
          <a:noFill/>
        </p:spPr>
        <p:txBody>
          <a:bodyPr wrap="square" rtlCol="0">
            <a:spAutoFit/>
          </a:bodyPr>
          <a:lstStyle/>
          <a:p>
            <a:r>
              <a:rPr lang="en-IN" sz="1600" dirty="0">
                <a:solidFill>
                  <a:srgbClr val="0070C0"/>
                </a:solidFill>
                <a:ea typeface="Cambria Math" panose="02040503050406030204" pitchFamily="18" charset="0"/>
              </a:rPr>
              <a:t>Fig 12: Location of Failure of Piston Rod </a:t>
            </a:r>
          </a:p>
        </p:txBody>
      </p:sp>
      <p:sp>
        <p:nvSpPr>
          <p:cNvPr id="93" name="TextBox 92">
            <a:extLst>
              <a:ext uri="{FF2B5EF4-FFF2-40B4-BE49-F238E27FC236}">
                <a16:creationId xmlns:a16="http://schemas.microsoft.com/office/drawing/2014/main" id="{2C0B9DFE-D17F-4ECB-921C-239FF08929CF}"/>
              </a:ext>
            </a:extLst>
          </p:cNvPr>
          <p:cNvSpPr txBox="1"/>
          <p:nvPr/>
        </p:nvSpPr>
        <p:spPr>
          <a:xfrm>
            <a:off x="0" y="1057275"/>
            <a:ext cx="7865806" cy="2031325"/>
          </a:xfrm>
          <a:prstGeom prst="rect">
            <a:avLst/>
          </a:prstGeom>
          <a:noFill/>
        </p:spPr>
        <p:txBody>
          <a:bodyPr wrap="square" rtlCol="0">
            <a:spAutoFit/>
          </a:bodyPr>
          <a:lstStyle/>
          <a:p>
            <a:r>
              <a:rPr lang="en-US" sz="1800" b="1" dirty="0">
                <a:solidFill>
                  <a:srgbClr val="000000"/>
                </a:solidFill>
                <a:effectLst/>
                <a:latin typeface="Bahnschrift SemiBold SemiConden" panose="020B0502040204020203" pitchFamily="34" charset="0"/>
              </a:rPr>
              <a:t>Problem Analysis: </a:t>
            </a:r>
            <a:endParaRPr lang="en-US" dirty="0">
              <a:latin typeface="Bahnschrift SemiBold SemiConden" panose="020B0502040204020203" pitchFamily="34" charset="0"/>
            </a:endParaRPr>
          </a:p>
          <a:p>
            <a:pPr marL="285750" indent="-285750">
              <a:buFont typeface="Arial" panose="020B0604020202020204" pitchFamily="34" charset="0"/>
              <a:buChar char="•"/>
            </a:pPr>
            <a:r>
              <a:rPr lang="en-US" sz="1800" dirty="0">
                <a:solidFill>
                  <a:srgbClr val="000000"/>
                </a:solidFill>
                <a:effectLst/>
                <a:latin typeface="Calibri" panose="020F0502020204030204" pitchFamily="34" charset="0"/>
              </a:rPr>
              <a:t>On analysis of the fractured surface of piston rod it was revealed that the mode of failure was fatigue mode. </a:t>
            </a:r>
            <a:endParaRPr lang="en-US" dirty="0"/>
          </a:p>
          <a:p>
            <a:pPr marL="285750" indent="-285750">
              <a:buFont typeface="Arial" panose="020B0604020202020204" pitchFamily="34" charset="0"/>
              <a:buChar char="•"/>
            </a:pPr>
            <a:r>
              <a:rPr lang="en-US" sz="1800" dirty="0">
                <a:solidFill>
                  <a:srgbClr val="000000"/>
                </a:solidFill>
                <a:effectLst/>
                <a:latin typeface="Calibri" panose="020F0502020204030204" pitchFamily="34" charset="0"/>
              </a:rPr>
              <a:t>According to design calculations the piston rod should not fail for the theoretical loading condition and have a life of more than 106 cycles. </a:t>
            </a:r>
            <a:endParaRPr lang="en-US" dirty="0"/>
          </a:p>
          <a:p>
            <a:pPr marL="285750" indent="-285750">
              <a:buFont typeface="Arial" panose="020B0604020202020204" pitchFamily="34" charset="0"/>
              <a:buChar char="•"/>
            </a:pPr>
            <a:r>
              <a:rPr lang="en-US" sz="1800" dirty="0">
                <a:solidFill>
                  <a:srgbClr val="000000"/>
                </a:solidFill>
                <a:effectLst/>
                <a:latin typeface="Calibri" panose="020F0502020204030204" pitchFamily="34" charset="0"/>
              </a:rPr>
              <a:t>However, due to the presence of bending load on the piston rod, it failed prematurely. </a:t>
            </a:r>
            <a:endParaRPr lang="en-IN" dirty="0"/>
          </a:p>
        </p:txBody>
      </p:sp>
      <p:sp>
        <p:nvSpPr>
          <p:cNvPr id="109" name="Rectangle 108">
            <a:extLst>
              <a:ext uri="{FF2B5EF4-FFF2-40B4-BE49-F238E27FC236}">
                <a16:creationId xmlns:a16="http://schemas.microsoft.com/office/drawing/2014/main" id="{1FDC1050-A4D0-4A13-93B8-3013860E2695}"/>
              </a:ext>
            </a:extLst>
          </p:cNvPr>
          <p:cNvSpPr/>
          <p:nvPr/>
        </p:nvSpPr>
        <p:spPr>
          <a:xfrm>
            <a:off x="7861304" y="1366802"/>
            <a:ext cx="4161809" cy="181876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t>
            </a:r>
          </a:p>
        </p:txBody>
      </p:sp>
      <p:cxnSp>
        <p:nvCxnSpPr>
          <p:cNvPr id="111" name="Straight Connector 110">
            <a:extLst>
              <a:ext uri="{FF2B5EF4-FFF2-40B4-BE49-F238E27FC236}">
                <a16:creationId xmlns:a16="http://schemas.microsoft.com/office/drawing/2014/main" id="{3BAD5D17-C5A6-41C0-AF93-31760A208195}"/>
              </a:ext>
            </a:extLst>
          </p:cNvPr>
          <p:cNvCxnSpPr>
            <a:stCxn id="109" idx="0"/>
            <a:endCxn id="109" idx="2"/>
          </p:cNvCxnSpPr>
          <p:nvPr/>
        </p:nvCxnSpPr>
        <p:spPr>
          <a:xfrm>
            <a:off x="9942209" y="1366802"/>
            <a:ext cx="0" cy="1818769"/>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nvGrpSpPr>
          <p:cNvPr id="114" name="Group 113">
            <a:extLst>
              <a:ext uri="{FF2B5EF4-FFF2-40B4-BE49-F238E27FC236}">
                <a16:creationId xmlns:a16="http://schemas.microsoft.com/office/drawing/2014/main" id="{B64A0C0B-CACC-45CC-A108-BC24BD1ECF52}"/>
              </a:ext>
            </a:extLst>
          </p:cNvPr>
          <p:cNvGrpSpPr/>
          <p:nvPr/>
        </p:nvGrpSpPr>
        <p:grpSpPr>
          <a:xfrm>
            <a:off x="7861304" y="1007877"/>
            <a:ext cx="4189712" cy="2177695"/>
            <a:chOff x="7861304" y="1007877"/>
            <a:chExt cx="4189712" cy="2177695"/>
          </a:xfrm>
        </p:grpSpPr>
        <p:sp>
          <p:nvSpPr>
            <p:cNvPr id="108" name="Rectangle 107">
              <a:extLst>
                <a:ext uri="{FF2B5EF4-FFF2-40B4-BE49-F238E27FC236}">
                  <a16:creationId xmlns:a16="http://schemas.microsoft.com/office/drawing/2014/main" id="{A976AAA3-2D41-4E59-9515-0BFCD84DC243}"/>
                </a:ext>
              </a:extLst>
            </p:cNvPr>
            <p:cNvSpPr/>
            <p:nvPr/>
          </p:nvSpPr>
          <p:spPr>
            <a:xfrm>
              <a:off x="7861304" y="1007877"/>
              <a:ext cx="4189712" cy="400100"/>
            </a:xfrm>
            <a:prstGeom prst="rect">
              <a:avLst/>
            </a:prstGeom>
            <a:solidFill>
              <a:srgbClr val="1BB0E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Bahnschrift SemiBold SemiConden" panose="020B0502040204020203" pitchFamily="34" charset="0"/>
                </a:rPr>
                <a:t>DESIGN CALCULATIONS</a:t>
              </a:r>
              <a:endParaRPr lang="en-IN" dirty="0">
                <a:latin typeface="Bahnschrift SemiBold SemiConden" panose="020B0502040204020203" pitchFamily="34" charset="0"/>
              </a:endParaRPr>
            </a:p>
          </p:txBody>
        </p:sp>
        <p:sp>
          <p:nvSpPr>
            <p:cNvPr id="113" name="Rectangle 112">
              <a:extLst>
                <a:ext uri="{FF2B5EF4-FFF2-40B4-BE49-F238E27FC236}">
                  <a16:creationId xmlns:a16="http://schemas.microsoft.com/office/drawing/2014/main" id="{007AAE80-6DA8-4936-96A4-E6295456E0F9}"/>
                </a:ext>
              </a:extLst>
            </p:cNvPr>
            <p:cNvSpPr/>
            <p:nvPr/>
          </p:nvSpPr>
          <p:spPr>
            <a:xfrm>
              <a:off x="9942209" y="1407978"/>
              <a:ext cx="2108807" cy="1777594"/>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7" name="TextBox 116">
            <a:extLst>
              <a:ext uri="{FF2B5EF4-FFF2-40B4-BE49-F238E27FC236}">
                <a16:creationId xmlns:a16="http://schemas.microsoft.com/office/drawing/2014/main" id="{C924B0D6-48E1-431E-9B3F-0961F7863384}"/>
              </a:ext>
            </a:extLst>
          </p:cNvPr>
          <p:cNvSpPr txBox="1"/>
          <p:nvPr/>
        </p:nvSpPr>
        <p:spPr>
          <a:xfrm>
            <a:off x="7865806" y="1382026"/>
            <a:ext cx="2104298" cy="1815882"/>
          </a:xfrm>
          <a:prstGeom prst="rect">
            <a:avLst/>
          </a:prstGeom>
          <a:noFill/>
        </p:spPr>
        <p:txBody>
          <a:bodyPr wrap="square" rtlCol="0">
            <a:spAutoFit/>
          </a:bodyPr>
          <a:lstStyle/>
          <a:p>
            <a:r>
              <a:rPr lang="en-IN" sz="1600" dirty="0"/>
              <a:t>Pressure</a:t>
            </a:r>
          </a:p>
          <a:p>
            <a:r>
              <a:rPr lang="en-IN" sz="1600" dirty="0"/>
              <a:t>Bore Diameter</a:t>
            </a:r>
          </a:p>
          <a:p>
            <a:r>
              <a:rPr lang="en-IN" sz="1600" dirty="0"/>
              <a:t>Rod Diameter</a:t>
            </a:r>
          </a:p>
          <a:p>
            <a:r>
              <a:rPr lang="en-IN" sz="1600" dirty="0"/>
              <a:t>Dia. Of Min. Section</a:t>
            </a:r>
          </a:p>
          <a:p>
            <a:r>
              <a:rPr lang="en-IN" sz="1600" dirty="0"/>
              <a:t>Force </a:t>
            </a:r>
          </a:p>
          <a:p>
            <a:r>
              <a:rPr lang="en-IN" sz="1600" dirty="0"/>
              <a:t>Stress Generated</a:t>
            </a:r>
          </a:p>
          <a:p>
            <a:r>
              <a:rPr lang="en-IN" sz="1600" dirty="0"/>
              <a:t>Endurance Limit</a:t>
            </a:r>
          </a:p>
        </p:txBody>
      </p:sp>
      <p:sp>
        <p:nvSpPr>
          <p:cNvPr id="118" name="TextBox 117">
            <a:extLst>
              <a:ext uri="{FF2B5EF4-FFF2-40B4-BE49-F238E27FC236}">
                <a16:creationId xmlns:a16="http://schemas.microsoft.com/office/drawing/2014/main" id="{D0575D2A-35C4-4B64-A8F8-D34FCC448E18}"/>
              </a:ext>
            </a:extLst>
          </p:cNvPr>
          <p:cNvSpPr txBox="1"/>
          <p:nvPr/>
        </p:nvSpPr>
        <p:spPr>
          <a:xfrm>
            <a:off x="9970104" y="1582994"/>
            <a:ext cx="186619" cy="369332"/>
          </a:xfrm>
          <a:prstGeom prst="rect">
            <a:avLst/>
          </a:prstGeom>
          <a:noFill/>
        </p:spPr>
        <p:txBody>
          <a:bodyPr wrap="square" rtlCol="0">
            <a:spAutoFit/>
          </a:bodyPr>
          <a:lstStyle/>
          <a:p>
            <a:endParaRPr lang="en-IN" dirty="0"/>
          </a:p>
        </p:txBody>
      </p:sp>
      <p:sp>
        <p:nvSpPr>
          <p:cNvPr id="119" name="TextBox 118">
            <a:extLst>
              <a:ext uri="{FF2B5EF4-FFF2-40B4-BE49-F238E27FC236}">
                <a16:creationId xmlns:a16="http://schemas.microsoft.com/office/drawing/2014/main" id="{E460E3BD-6DAE-4B5D-91C5-99986360943A}"/>
              </a:ext>
            </a:extLst>
          </p:cNvPr>
          <p:cNvSpPr txBox="1"/>
          <p:nvPr/>
        </p:nvSpPr>
        <p:spPr>
          <a:xfrm>
            <a:off x="9956160" y="1395002"/>
            <a:ext cx="2043523" cy="1815882"/>
          </a:xfrm>
          <a:prstGeom prst="rect">
            <a:avLst/>
          </a:prstGeom>
          <a:noFill/>
        </p:spPr>
        <p:txBody>
          <a:bodyPr wrap="square" rtlCol="0">
            <a:spAutoFit/>
          </a:bodyPr>
          <a:lstStyle/>
          <a:p>
            <a:pPr algn="ctr"/>
            <a:r>
              <a:rPr lang="en-IN" sz="1600" dirty="0"/>
              <a:t>6 bar</a:t>
            </a:r>
          </a:p>
          <a:p>
            <a:pPr algn="ctr"/>
            <a:r>
              <a:rPr lang="en-IN" sz="1600" dirty="0"/>
              <a:t>152.4 mm</a:t>
            </a:r>
          </a:p>
          <a:p>
            <a:pPr algn="ctr"/>
            <a:r>
              <a:rPr lang="en-IN" sz="1600" dirty="0"/>
              <a:t>44.6mm</a:t>
            </a:r>
          </a:p>
          <a:p>
            <a:pPr algn="ctr"/>
            <a:r>
              <a:rPr lang="en-IN" sz="1600" dirty="0"/>
              <a:t>28.5mm</a:t>
            </a:r>
          </a:p>
          <a:p>
            <a:pPr algn="ctr"/>
            <a:r>
              <a:rPr lang="en-IN" sz="1600" dirty="0"/>
              <a:t>10011.7mm</a:t>
            </a:r>
          </a:p>
          <a:p>
            <a:pPr algn="ctr"/>
            <a:r>
              <a:rPr lang="en-IN" sz="1600" dirty="0"/>
              <a:t>61.2MPa</a:t>
            </a:r>
          </a:p>
          <a:p>
            <a:pPr algn="ctr"/>
            <a:r>
              <a:rPr lang="en-IN" sz="1600" dirty="0"/>
              <a:t>104.3MPa</a:t>
            </a:r>
          </a:p>
        </p:txBody>
      </p:sp>
      <p:sp>
        <p:nvSpPr>
          <p:cNvPr id="40" name="TextBox 39">
            <a:extLst>
              <a:ext uri="{FF2B5EF4-FFF2-40B4-BE49-F238E27FC236}">
                <a16:creationId xmlns:a16="http://schemas.microsoft.com/office/drawing/2014/main" id="{B43B49F0-9661-4A1B-A226-7AA54332EF2A}"/>
              </a:ext>
            </a:extLst>
          </p:cNvPr>
          <p:cNvSpPr txBox="1"/>
          <p:nvPr/>
        </p:nvSpPr>
        <p:spPr>
          <a:xfrm>
            <a:off x="219594" y="3880172"/>
            <a:ext cx="1632562" cy="400110"/>
          </a:xfrm>
          <a:prstGeom prst="rect">
            <a:avLst/>
          </a:prstGeom>
          <a:noFill/>
        </p:spPr>
        <p:txBody>
          <a:bodyPr wrap="square" rtlCol="0">
            <a:spAutoFit/>
          </a:bodyPr>
          <a:lstStyle/>
          <a:p>
            <a:pPr algn="ctr"/>
            <a:r>
              <a:rPr lang="en-IN" sz="2000" b="1" u="sng" dirty="0"/>
              <a:t>Problem</a:t>
            </a:r>
          </a:p>
        </p:txBody>
      </p:sp>
    </p:spTree>
    <p:extLst>
      <p:ext uri="{BB962C8B-B14F-4D97-AF65-F5344CB8AC3E}">
        <p14:creationId xmlns:p14="http://schemas.microsoft.com/office/powerpoint/2010/main" val="42019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22A863-8531-48CC-AC56-AF8BAF63E57B}"/>
              </a:ext>
            </a:extLst>
          </p:cNvPr>
          <p:cNvPicPr>
            <a:picLocks noChangeAspect="1"/>
          </p:cNvPicPr>
          <p:nvPr/>
        </p:nvPicPr>
        <p:blipFill rotWithShape="1">
          <a:blip r:embed="rId4">
            <a:extLst>
              <a:ext uri="{28A0092B-C50C-407E-A947-70E740481C1C}">
                <a14:useLocalDpi xmlns:a14="http://schemas.microsoft.com/office/drawing/2010/main" val="0"/>
              </a:ext>
            </a:extLst>
          </a:blip>
          <a:srcRect b="8905"/>
          <a:stretch/>
        </p:blipFill>
        <p:spPr>
          <a:xfrm>
            <a:off x="66675" y="3985677"/>
            <a:ext cx="11934825" cy="2357974"/>
          </a:xfrm>
          <a:prstGeom prst="rect">
            <a:avLst/>
          </a:prstGeom>
        </p:spPr>
      </p:pic>
      <p:sp>
        <p:nvSpPr>
          <p:cNvPr id="41" name="TextBox 40">
            <a:extLst>
              <a:ext uri="{FF2B5EF4-FFF2-40B4-BE49-F238E27FC236}">
                <a16:creationId xmlns:a16="http://schemas.microsoft.com/office/drawing/2014/main" id="{15C503D1-1B42-466F-A353-9CEC72DAD672}"/>
              </a:ext>
            </a:extLst>
          </p:cNvPr>
          <p:cNvSpPr txBox="1"/>
          <p:nvPr/>
        </p:nvSpPr>
        <p:spPr>
          <a:xfrm>
            <a:off x="0" y="6488668"/>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13: </a:t>
            </a:r>
            <a:r>
              <a:rPr lang="en-US" sz="1800" dirty="0">
                <a:solidFill>
                  <a:srgbClr val="0070C0"/>
                </a:solidFill>
                <a:effectLst/>
                <a:latin typeface="Calibri" panose="020F0502020204030204" pitchFamily="34" charset="0"/>
              </a:rPr>
              <a:t>Marking on cylinder bracket indicating improper alignment of cylinder </a:t>
            </a:r>
            <a:endParaRPr lang="en-IN" sz="1800" dirty="0">
              <a:solidFill>
                <a:srgbClr val="0070C0"/>
              </a:solidFill>
              <a:ea typeface="Cambria Math" panose="02040503050406030204" pitchFamily="18" charset="0"/>
            </a:endParaRPr>
          </a:p>
        </p:txBody>
      </p:sp>
      <p:sp>
        <p:nvSpPr>
          <p:cNvPr id="5" name="TextBox 4">
            <a:extLst>
              <a:ext uri="{FF2B5EF4-FFF2-40B4-BE49-F238E27FC236}">
                <a16:creationId xmlns:a16="http://schemas.microsoft.com/office/drawing/2014/main" id="{49B7406C-73AA-43A2-84EC-02FDCFE71FE1}"/>
              </a:ext>
            </a:extLst>
          </p:cNvPr>
          <p:cNvSpPr txBox="1"/>
          <p:nvPr/>
        </p:nvSpPr>
        <p:spPr>
          <a:xfrm>
            <a:off x="0" y="200025"/>
            <a:ext cx="12506325" cy="3477875"/>
          </a:xfrm>
          <a:prstGeom prst="rect">
            <a:avLst/>
          </a:prstGeom>
          <a:noFill/>
        </p:spPr>
        <p:txBody>
          <a:bodyPr wrap="square" rtlCol="0">
            <a:spAutoFit/>
          </a:bodyPr>
          <a:lstStyle/>
          <a:p>
            <a:r>
              <a:rPr lang="en-US" sz="2000" b="1" dirty="0">
                <a:solidFill>
                  <a:srgbClr val="000000"/>
                </a:solidFill>
                <a:latin typeface="Bahnschrift SemiBold SemiConden" panose="020B0502040204020203" pitchFamily="34" charset="0"/>
              </a:rPr>
              <a:t>Recommended Solutions:</a:t>
            </a:r>
            <a:r>
              <a:rPr lang="en-US" sz="2000" b="1" dirty="0">
                <a:solidFill>
                  <a:srgbClr val="000000"/>
                </a:solidFill>
                <a:effectLst/>
                <a:latin typeface="Bahnschrift SemiBold SemiConden" panose="020B0502040204020203" pitchFamily="34" charset="0"/>
              </a:rPr>
              <a:t> </a:t>
            </a:r>
            <a:endParaRPr lang="en-US" sz="2000" dirty="0">
              <a:latin typeface="Bahnschrift SemiBold SemiConden" panose="020B0502040204020203" pitchFamily="34" charset="0"/>
            </a:endParaRPr>
          </a:p>
          <a:p>
            <a:r>
              <a:rPr lang="en-US" sz="2000" dirty="0">
                <a:solidFill>
                  <a:srgbClr val="000000"/>
                </a:solidFill>
                <a:effectLst/>
                <a:latin typeface="Calibri" panose="020F0502020204030204" pitchFamily="34" charset="0"/>
              </a:rPr>
              <a:t>From the root cause analysis, we can infer that the reason for failure of piston rod is the presence of </a:t>
            </a:r>
            <a:r>
              <a:rPr lang="en-US" sz="2000" dirty="0"/>
              <a:t> </a:t>
            </a:r>
          </a:p>
          <a:p>
            <a:r>
              <a:rPr lang="en-US" sz="2000" dirty="0">
                <a:solidFill>
                  <a:srgbClr val="000000"/>
                </a:solidFill>
                <a:effectLst/>
                <a:latin typeface="Calibri" panose="020F0502020204030204" pitchFamily="34" charset="0"/>
              </a:rPr>
              <a:t>unexpected bending load acting on the piston rod. Therefore, the life of the piston rod can be increased in the </a:t>
            </a:r>
            <a:endParaRPr lang="en-US" sz="2000" dirty="0"/>
          </a:p>
          <a:p>
            <a:r>
              <a:rPr lang="en-US" sz="2000" dirty="0">
                <a:solidFill>
                  <a:srgbClr val="000000"/>
                </a:solidFill>
                <a:effectLst/>
                <a:latin typeface="Calibri" panose="020F0502020204030204" pitchFamily="34" charset="0"/>
              </a:rPr>
              <a:t>following ways:- </a:t>
            </a:r>
            <a:endParaRPr lang="en-US" sz="2000" dirty="0"/>
          </a:p>
          <a:p>
            <a:pPr marL="285750" indent="-285750">
              <a:buFont typeface="Arial" panose="020B0604020202020204" pitchFamily="34" charset="0"/>
              <a:buChar char="•"/>
            </a:pPr>
            <a:r>
              <a:rPr lang="en-US" sz="2000" b="1" dirty="0">
                <a:solidFill>
                  <a:srgbClr val="000000"/>
                </a:solidFill>
                <a:latin typeface="Bahnschrift SemiBold SemiConden" panose="020B0502040204020203" pitchFamily="34" charset="0"/>
              </a:rPr>
              <a:t>Improve Assembly Procedure</a:t>
            </a:r>
            <a:r>
              <a:rPr lang="en-US" sz="2000" b="1" dirty="0">
                <a:solidFill>
                  <a:srgbClr val="000000"/>
                </a:solidFill>
                <a:effectLst/>
                <a:latin typeface="Bahnschrift SemiBold SemiConden" panose="020B0502040204020203" pitchFamily="34" charset="0"/>
              </a:rPr>
              <a:t> </a:t>
            </a:r>
            <a:r>
              <a:rPr lang="en-US" sz="2000" dirty="0">
                <a:solidFill>
                  <a:srgbClr val="000000"/>
                </a:solidFill>
                <a:effectLst/>
                <a:latin typeface="Calibri" panose="020F0502020204030204" pitchFamily="34" charset="0"/>
              </a:rPr>
              <a:t>– One of the possible reasons for increased bending load can be improper      alignment of cylinder. Hence the assembly process needs to be checked to minimize the bending load acting on     the piston rod. </a:t>
            </a:r>
            <a:endParaRPr lang="en-US" sz="2000" dirty="0"/>
          </a:p>
          <a:p>
            <a:pPr marL="285750" indent="-285750">
              <a:buFont typeface="Arial" panose="020B0604020202020204" pitchFamily="34" charset="0"/>
              <a:buChar char="•"/>
            </a:pPr>
            <a:r>
              <a:rPr lang="en-US" sz="2000" b="1" dirty="0">
                <a:solidFill>
                  <a:srgbClr val="000000"/>
                </a:solidFill>
                <a:latin typeface="Bahnschrift SemiBold SemiConden" panose="020B0502040204020203" pitchFamily="34" charset="0"/>
              </a:rPr>
              <a:t>Increase Piston Rod Diameter</a:t>
            </a:r>
            <a:r>
              <a:rPr lang="en-US" sz="2000" b="1" dirty="0">
                <a:solidFill>
                  <a:srgbClr val="000000"/>
                </a:solidFill>
                <a:effectLst/>
                <a:latin typeface="Bahnschrift SemiBold SemiConden" panose="020B0502040204020203" pitchFamily="34" charset="0"/>
              </a:rPr>
              <a:t> </a:t>
            </a:r>
            <a:r>
              <a:rPr lang="en-US" sz="2000" dirty="0">
                <a:solidFill>
                  <a:srgbClr val="000000"/>
                </a:solidFill>
                <a:effectLst/>
                <a:latin typeface="Calibri" panose="020F0502020204030204" pitchFamily="34" charset="0"/>
              </a:rPr>
              <a:t>– If the diameter of the rod is increased size of the threading at the ends also increases. This reduces the stress generated at the minor diameter of the thread thereby increasing the life of  piston rod. </a:t>
            </a:r>
            <a:endParaRPr lang="en-US" sz="2000" dirty="0"/>
          </a:p>
          <a:p>
            <a:pPr marL="285750" indent="-285750">
              <a:buFont typeface="Arial" panose="020B0604020202020204" pitchFamily="34" charset="0"/>
              <a:buChar char="•"/>
            </a:pPr>
            <a:r>
              <a:rPr lang="en-US" sz="2000" b="1" dirty="0">
                <a:solidFill>
                  <a:srgbClr val="000000"/>
                </a:solidFill>
                <a:latin typeface="Bahnschrift SemiBold SemiConden" panose="020B0502040204020203" pitchFamily="34" charset="0"/>
              </a:rPr>
              <a:t>New Piston Rod Inspection</a:t>
            </a:r>
            <a:r>
              <a:rPr lang="en-US" sz="2000" b="1" dirty="0">
                <a:solidFill>
                  <a:srgbClr val="000000"/>
                </a:solidFill>
                <a:effectLst/>
                <a:latin typeface="Bahnschrift SemiBold SemiConden" panose="020B0502040204020203" pitchFamily="34" charset="0"/>
              </a:rPr>
              <a:t> </a:t>
            </a:r>
            <a:r>
              <a:rPr lang="en-US" sz="2000" b="1" dirty="0">
                <a:solidFill>
                  <a:srgbClr val="000000"/>
                </a:solidFill>
                <a:effectLst/>
                <a:latin typeface="Calibri-Bold"/>
              </a:rPr>
              <a:t>– </a:t>
            </a:r>
            <a:r>
              <a:rPr lang="en-US" sz="2000" dirty="0">
                <a:solidFill>
                  <a:srgbClr val="000000"/>
                </a:solidFill>
                <a:effectLst/>
                <a:latin typeface="Calibri" panose="020F0502020204030204" pitchFamily="34" charset="0"/>
              </a:rPr>
              <a:t>Dye penetrant inspection and ultrasonic inspection of new piston rods should be   done to identify any surface or internal cracks which can lead to sudden failure of piston rod.</a:t>
            </a:r>
            <a:endParaRPr lang="en-IN" sz="2000" dirty="0"/>
          </a:p>
        </p:txBody>
      </p:sp>
    </p:spTree>
    <p:extLst>
      <p:ext uri="{BB962C8B-B14F-4D97-AF65-F5344CB8AC3E}">
        <p14:creationId xmlns:p14="http://schemas.microsoft.com/office/powerpoint/2010/main" val="18753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New Pneumatic Cylinder</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D0575D2A-35C4-4B64-A8F8-D34FCC448E18}"/>
              </a:ext>
            </a:extLst>
          </p:cNvPr>
          <p:cNvSpPr txBox="1"/>
          <p:nvPr/>
        </p:nvSpPr>
        <p:spPr>
          <a:xfrm>
            <a:off x="9970104" y="1582994"/>
            <a:ext cx="186619" cy="36933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BA537977-1647-4F34-BD21-10999A3678E0}"/>
              </a:ext>
            </a:extLst>
          </p:cNvPr>
          <p:cNvPicPr>
            <a:picLocks noChangeAspect="1"/>
          </p:cNvPicPr>
          <p:nvPr/>
        </p:nvPicPr>
        <p:blipFill rotWithShape="1">
          <a:blip r:embed="rId5">
            <a:extLst>
              <a:ext uri="{28A0092B-C50C-407E-A947-70E740481C1C}">
                <a14:useLocalDpi xmlns:a14="http://schemas.microsoft.com/office/drawing/2010/main" val="0"/>
              </a:ext>
            </a:extLst>
          </a:blip>
          <a:srcRect b="10287"/>
          <a:stretch/>
        </p:blipFill>
        <p:spPr>
          <a:xfrm>
            <a:off x="9105899" y="963038"/>
            <a:ext cx="3086101" cy="4999612"/>
          </a:xfrm>
          <a:prstGeom prst="rect">
            <a:avLst/>
          </a:prstGeom>
        </p:spPr>
      </p:pic>
      <p:sp>
        <p:nvSpPr>
          <p:cNvPr id="5" name="TextBox 4">
            <a:extLst>
              <a:ext uri="{FF2B5EF4-FFF2-40B4-BE49-F238E27FC236}">
                <a16:creationId xmlns:a16="http://schemas.microsoft.com/office/drawing/2014/main" id="{E8DA598A-8142-416C-825B-11728803A0E5}"/>
              </a:ext>
            </a:extLst>
          </p:cNvPr>
          <p:cNvSpPr txBox="1"/>
          <p:nvPr/>
        </p:nvSpPr>
        <p:spPr>
          <a:xfrm>
            <a:off x="0" y="963038"/>
            <a:ext cx="9639300" cy="5909310"/>
          </a:xfrm>
          <a:prstGeom prst="rect">
            <a:avLst/>
          </a:prstGeom>
          <a:noFill/>
        </p:spPr>
        <p:txBody>
          <a:bodyPr wrap="square" rtlCol="0">
            <a:spAutoFit/>
          </a:bodyPr>
          <a:lstStyle/>
          <a:p>
            <a:r>
              <a:rPr lang="en-US" dirty="0"/>
              <a:t>The Parker Series 2A pneumatic cylinder is a heavy-duty, industrial-grade cylinder designed for use in demanding environments. Here's a breakdown of its key features to help you study it effectively:-</a:t>
            </a:r>
          </a:p>
          <a:p>
            <a:r>
              <a:rPr lang="en-US" dirty="0"/>
              <a:t>1.</a:t>
            </a:r>
            <a:r>
              <a:rPr lang="en-US" b="1" dirty="0">
                <a:latin typeface="Bahnschrift SemiBold SemiConden" panose="020B0502040204020203" pitchFamily="34" charset="0"/>
              </a:rPr>
              <a:t>Design:-</a:t>
            </a:r>
          </a:p>
          <a:p>
            <a:pPr marL="285750" indent="-285750">
              <a:buFont typeface="Arial" panose="020B0604020202020204" pitchFamily="34" charset="0"/>
              <a:buChar char="•"/>
            </a:pPr>
            <a:r>
              <a:rPr lang="en-US" b="1" dirty="0">
                <a:latin typeface="Bahnschrift SemiBold SemiConden" panose="020B0502040204020203" pitchFamily="34" charset="0"/>
              </a:rPr>
              <a:t>Tie-Rod Construction</a:t>
            </a:r>
            <a:r>
              <a:rPr lang="en-US" dirty="0"/>
              <a:t>: This design uses high-strength tie rods to hold the cylinder body and end caps together. </a:t>
            </a:r>
          </a:p>
          <a:p>
            <a:pPr marL="285750" indent="-285750">
              <a:buFont typeface="Arial" panose="020B0604020202020204" pitchFamily="34" charset="0"/>
              <a:buChar char="•"/>
            </a:pPr>
            <a:r>
              <a:rPr lang="en-US" b="1" dirty="0">
                <a:latin typeface="Bahnschrift SemiBold SemiConden" panose="020B0502040204020203" pitchFamily="34" charset="0"/>
              </a:rPr>
              <a:t>Steel body and end caps</a:t>
            </a:r>
            <a:r>
              <a:rPr lang="en-US" dirty="0"/>
              <a:t>: Makes it resistant to high temperatures, impacts, and harsh environments.</a:t>
            </a:r>
          </a:p>
          <a:p>
            <a:pPr marL="285750" indent="-285750">
              <a:buFont typeface="Arial" panose="020B0604020202020204" pitchFamily="34" charset="0"/>
              <a:buChar char="•"/>
            </a:pPr>
            <a:r>
              <a:rPr lang="en-IN" dirty="0"/>
              <a:t>Hard Chrome Plated Piston Rod: Hard, wear-resistant surface protects from scratches and corrosion.</a:t>
            </a:r>
          </a:p>
          <a:p>
            <a:pPr marL="285750" indent="-285750">
              <a:buFont typeface="Arial" panose="020B0604020202020204" pitchFamily="34" charset="0"/>
              <a:buChar char="•"/>
            </a:pPr>
            <a:r>
              <a:rPr lang="en-IN" dirty="0"/>
              <a:t>“</a:t>
            </a:r>
            <a:r>
              <a:rPr lang="en-IN" b="1" dirty="0">
                <a:latin typeface="Bahnschrift SemiBold SemiConden" panose="020B0502040204020203" pitchFamily="34" charset="0"/>
              </a:rPr>
              <a:t>Jewel” Rod Glands</a:t>
            </a:r>
            <a:r>
              <a:rPr lang="en-IN" dirty="0"/>
              <a:t>: </a:t>
            </a:r>
            <a:r>
              <a:rPr lang="en-IN" sz="2000" dirty="0"/>
              <a:t>Unique Parker design </a:t>
            </a:r>
            <a:r>
              <a:rPr lang="en-US" sz="2000" dirty="0"/>
              <a:t>that minimizes friction and leakage</a:t>
            </a:r>
            <a:r>
              <a:rPr lang="en-IN" sz="2000" dirty="0"/>
              <a:t>.</a:t>
            </a:r>
          </a:p>
          <a:p>
            <a:pPr marL="285750" indent="-285750">
              <a:buFont typeface="Arial" panose="020B0604020202020204" pitchFamily="34" charset="0"/>
              <a:buChar char="•"/>
            </a:pPr>
            <a:r>
              <a:rPr lang="en-US" b="1" dirty="0">
                <a:latin typeface="Bahnschrift SemiBold SemiConden" panose="020B0502040204020203" pitchFamily="34" charset="0"/>
              </a:rPr>
              <a:t>Adjustable floating cushions</a:t>
            </a:r>
            <a:r>
              <a:rPr lang="en-US" dirty="0"/>
              <a:t>: These cushions absorb shock at the end of the stroke</a:t>
            </a:r>
            <a:r>
              <a:rPr lang="en-IN" dirty="0"/>
              <a:t>, reduced noises.</a:t>
            </a:r>
          </a:p>
          <a:p>
            <a:endParaRPr lang="en-IN" dirty="0"/>
          </a:p>
          <a:p>
            <a:r>
              <a:rPr lang="en-IN" dirty="0"/>
              <a:t>2</a:t>
            </a:r>
            <a:r>
              <a:rPr lang="en-IN" dirty="0">
                <a:latin typeface="Bahnschrift SemiBold SemiConden" panose="020B0502040204020203" pitchFamily="34" charset="0"/>
              </a:rPr>
              <a:t>.Operations:-</a:t>
            </a:r>
          </a:p>
          <a:p>
            <a:pPr marL="285750" indent="-285750">
              <a:buFont typeface="Arial" panose="020B0604020202020204" pitchFamily="34" charset="0"/>
              <a:buChar char="•"/>
            </a:pPr>
            <a:r>
              <a:rPr lang="en-IN" dirty="0">
                <a:latin typeface="Bahnschrift SemiBold SemiConden" panose="020B0502040204020203" pitchFamily="34" charset="0"/>
              </a:rPr>
              <a:t>Double Acting: </a:t>
            </a:r>
            <a:r>
              <a:rPr kumimoji="0" lang="en-US" altLang="en-US" b="0" i="0" u="none" strike="noStrike" cap="none" normalizeH="0" baseline="0" dirty="0">
                <a:ln>
                  <a:noFill/>
                </a:ln>
                <a:solidFill>
                  <a:schemeClr val="tx1"/>
                </a:solidFill>
                <a:effectLst/>
              </a:rPr>
              <a:t>The Series 2A cylinder can be extended and retracted using compressed air supplied to either port.</a:t>
            </a:r>
          </a:p>
          <a:p>
            <a:pPr marL="285750" indent="-285750">
              <a:buFont typeface="Arial" panose="020B0604020202020204" pitchFamily="34" charset="0"/>
              <a:buChar char="•"/>
            </a:pPr>
            <a:r>
              <a:rPr lang="en-IN" dirty="0">
                <a:latin typeface="Bahnschrift SemiBold SemiConden" panose="020B0502040204020203" pitchFamily="34" charset="0"/>
              </a:rPr>
              <a:t>Lubricated Air: </a:t>
            </a:r>
            <a:r>
              <a:rPr lang="en-US" dirty="0"/>
              <a:t>Designed to operate with lubricated air to ensure proper lubrication of the seals and internal components.</a:t>
            </a:r>
          </a:p>
          <a:p>
            <a:pPr marL="285750" indent="-285750">
              <a:buFont typeface="Arial" panose="020B0604020202020204" pitchFamily="34" charset="0"/>
              <a:buChar char="•"/>
            </a:pPr>
            <a:r>
              <a:rPr lang="en-US" b="1" dirty="0">
                <a:latin typeface="Bahnschrift SemiBold SemiConden" panose="020B0502040204020203" pitchFamily="34" charset="0"/>
              </a:rPr>
              <a:t>Wide range of bore sizes and stroke lengths:</a:t>
            </a:r>
            <a:r>
              <a:rPr lang="en-US" dirty="0">
                <a:latin typeface="Bahnschrift SemiBold SemiConden" panose="020B0502040204020203" pitchFamily="34" charset="0"/>
              </a:rPr>
              <a:t> </a:t>
            </a:r>
            <a:r>
              <a:rPr lang="en-US" dirty="0"/>
              <a:t>The Series 2A comes in various bore diameters and stroke lengths to accommodate a wide range of applications</a:t>
            </a:r>
          </a:p>
          <a:p>
            <a:endParaRPr lang="en-IN" sz="1700" dirty="0">
              <a:latin typeface="Bahnschrift SemiBold SemiConden" panose="020B0502040204020203" pitchFamily="34" charset="0"/>
            </a:endParaRPr>
          </a:p>
          <a:p>
            <a:pPr marL="285750" indent="-285750">
              <a:buFont typeface="Arial" panose="020B0604020202020204" pitchFamily="34" charset="0"/>
              <a:buChar char="•"/>
            </a:pPr>
            <a:endParaRPr lang="en-IN" sz="1700" dirty="0"/>
          </a:p>
        </p:txBody>
      </p:sp>
      <p:sp>
        <p:nvSpPr>
          <p:cNvPr id="47" name="TextBox 46">
            <a:extLst>
              <a:ext uri="{FF2B5EF4-FFF2-40B4-BE49-F238E27FC236}">
                <a16:creationId xmlns:a16="http://schemas.microsoft.com/office/drawing/2014/main" id="{9903126D-2B1E-49D7-8800-BFC70EB03D68}"/>
              </a:ext>
            </a:extLst>
          </p:cNvPr>
          <p:cNvSpPr txBox="1"/>
          <p:nvPr/>
        </p:nvSpPr>
        <p:spPr>
          <a:xfrm>
            <a:off x="8828462" y="5962650"/>
            <a:ext cx="4019544" cy="584775"/>
          </a:xfrm>
          <a:prstGeom prst="rect">
            <a:avLst/>
          </a:prstGeom>
          <a:noFill/>
        </p:spPr>
        <p:txBody>
          <a:bodyPr wrap="square" rtlCol="0">
            <a:spAutoFit/>
          </a:bodyPr>
          <a:lstStyle/>
          <a:p>
            <a:r>
              <a:rPr lang="en-IN" sz="1600" dirty="0">
                <a:solidFill>
                  <a:srgbClr val="0070C0"/>
                </a:solidFill>
                <a:ea typeface="Cambria Math" panose="02040503050406030204" pitchFamily="18" charset="0"/>
              </a:rPr>
              <a:t>Fig 12: Pneumatic Cylinder Design On SolidWorks </a:t>
            </a:r>
          </a:p>
        </p:txBody>
      </p:sp>
    </p:spTree>
    <p:extLst>
      <p:ext uri="{BB962C8B-B14F-4D97-AF65-F5344CB8AC3E}">
        <p14:creationId xmlns:p14="http://schemas.microsoft.com/office/powerpoint/2010/main" val="3555130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New Pneumatic Cylinder</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D0575D2A-35C4-4B64-A8F8-D34FCC448E18}"/>
              </a:ext>
            </a:extLst>
          </p:cNvPr>
          <p:cNvSpPr txBox="1"/>
          <p:nvPr/>
        </p:nvSpPr>
        <p:spPr>
          <a:xfrm>
            <a:off x="9970104" y="1582994"/>
            <a:ext cx="186619"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9741552A-C8C8-4F13-A39A-02B1F730CF6E}"/>
              </a:ext>
            </a:extLst>
          </p:cNvPr>
          <p:cNvSpPr txBox="1"/>
          <p:nvPr/>
        </p:nvSpPr>
        <p:spPr>
          <a:xfrm>
            <a:off x="1" y="963038"/>
            <a:ext cx="9316720" cy="5293757"/>
          </a:xfrm>
          <a:prstGeom prst="rect">
            <a:avLst/>
          </a:prstGeom>
          <a:noFill/>
        </p:spPr>
        <p:txBody>
          <a:bodyPr wrap="square" rtlCol="0">
            <a:spAutoFit/>
          </a:bodyPr>
          <a:lstStyle/>
          <a:p>
            <a:r>
              <a:rPr lang="en-US" sz="2000" b="1" dirty="0">
                <a:latin typeface="Bahnschrift SemiBold SemiConden" panose="020B0502040204020203" pitchFamily="34" charset="0"/>
              </a:rPr>
              <a:t>Additional Features:-</a:t>
            </a:r>
            <a:endParaRPr lang="en-US" sz="2000" dirty="0">
              <a:latin typeface="Bahnschrift SemiBold SemiConden" panose="020B0502040204020203" pitchFamily="34" charset="0"/>
            </a:endParaRPr>
          </a:p>
          <a:p>
            <a:r>
              <a:rPr lang="en-US" sz="2000" b="1" dirty="0">
                <a:latin typeface="Bahnschrift SemiBold SemiConden" panose="020B0502040204020203" pitchFamily="34" charset="0"/>
              </a:rPr>
              <a:t>Pressure control valves:</a:t>
            </a:r>
            <a:r>
              <a:rPr lang="en-US" sz="2000" dirty="0">
                <a:latin typeface="Bahnschrift SemiBold SemiConden" panose="020B0502040204020203" pitchFamily="34" charset="0"/>
              </a:rPr>
              <a:t> </a:t>
            </a:r>
            <a:r>
              <a:rPr lang="en-US" sz="2000" dirty="0"/>
              <a:t>These valves can be used to regulate the air pressure supplied to the cylinder, allowing for precise control of the force exerted by the piston rod.</a:t>
            </a:r>
          </a:p>
          <a:p>
            <a:r>
              <a:rPr lang="en-US" sz="2000" b="1" dirty="0">
                <a:latin typeface="Bahnschrift SemiBold SemiConden" panose="020B0502040204020203" pitchFamily="34" charset="0"/>
              </a:rPr>
              <a:t>Position sensors:</a:t>
            </a:r>
            <a:r>
              <a:rPr lang="en-US" sz="2000" dirty="0">
                <a:latin typeface="Bahnschrift SemiBold SemiConden" panose="020B0502040204020203" pitchFamily="34" charset="0"/>
              </a:rPr>
              <a:t> </a:t>
            </a:r>
            <a:r>
              <a:rPr lang="en-US" sz="2000" dirty="0"/>
              <a:t>Sensors like magnetic reed switches can be mounted on the cylinder to detect the position of the piston rod (extended or retracted). This is useful for automation and control applications.</a:t>
            </a:r>
          </a:p>
          <a:p>
            <a:r>
              <a:rPr lang="en-US" sz="2000" b="1" dirty="0">
                <a:latin typeface="Bahnschrift SemiBold SemiConden" panose="020B0502040204020203" pitchFamily="34" charset="0"/>
              </a:rPr>
              <a:t>Rod end options:</a:t>
            </a:r>
            <a:r>
              <a:rPr lang="en-US" sz="2000" dirty="0">
                <a:latin typeface="Bahnschrift SemiBold SemiConden" panose="020B0502040204020203" pitchFamily="34" charset="0"/>
              </a:rPr>
              <a:t> </a:t>
            </a:r>
            <a:r>
              <a:rPr lang="en-US" sz="2000" dirty="0"/>
              <a:t>Different rod end styles are available to accommodate various mounting configurations.</a:t>
            </a:r>
          </a:p>
          <a:p>
            <a:endParaRPr lang="en-US" sz="2000" dirty="0"/>
          </a:p>
          <a:p>
            <a:r>
              <a:rPr lang="en-US" sz="2000" b="1" dirty="0">
                <a:latin typeface="Bahnschrift SemiBold SemiConden" panose="020B0502040204020203" pitchFamily="34" charset="0"/>
              </a:rPr>
              <a:t>Benefits:-</a:t>
            </a:r>
            <a:endParaRPr lang="en-US" sz="2000" dirty="0">
              <a:latin typeface="Bahnschrift SemiBold SemiConden" panose="020B0502040204020203" pitchFamily="34" charset="0"/>
            </a:endParaRPr>
          </a:p>
          <a:p>
            <a:r>
              <a:rPr lang="en-US" sz="2000" b="1" dirty="0">
                <a:latin typeface="Bahnschrift SemiBold SemiConden" panose="020B0502040204020203" pitchFamily="34" charset="0"/>
              </a:rPr>
              <a:t>Durability</a:t>
            </a:r>
            <a:r>
              <a:rPr lang="en-US" sz="2000" b="1" dirty="0"/>
              <a:t>:</a:t>
            </a:r>
            <a:r>
              <a:rPr lang="en-US" sz="2000" dirty="0"/>
              <a:t> Suitable for harsh environments and high-pressure applications.</a:t>
            </a:r>
          </a:p>
          <a:p>
            <a:r>
              <a:rPr lang="en-US" sz="2000" b="1" dirty="0">
                <a:latin typeface="Bahnschrift SemiBold SemiConden" panose="020B0502040204020203" pitchFamily="34" charset="0"/>
              </a:rPr>
              <a:t>Long service life:</a:t>
            </a:r>
            <a:r>
              <a:rPr lang="en-US" sz="2000" dirty="0">
                <a:latin typeface="Bahnschrift SemiBold SemiConden" panose="020B0502040204020203" pitchFamily="34" charset="0"/>
              </a:rPr>
              <a:t> </a:t>
            </a:r>
            <a:r>
              <a:rPr lang="en-US" sz="2000" dirty="0"/>
              <a:t>Hard chrome plated rod, high-quality seals, and robust design contribute to  extended operation.</a:t>
            </a:r>
          </a:p>
          <a:p>
            <a:r>
              <a:rPr lang="en-US" sz="2000" b="1" dirty="0">
                <a:latin typeface="Bahnschrift SemiBold SemiConden" panose="020B0502040204020203" pitchFamily="34" charset="0"/>
              </a:rPr>
              <a:t>Low maintenance:</a:t>
            </a:r>
            <a:r>
              <a:rPr lang="en-US" sz="2000" dirty="0">
                <a:latin typeface="Bahnschrift SemiBold SemiConden" panose="020B0502040204020203" pitchFamily="34" charset="0"/>
              </a:rPr>
              <a:t> </a:t>
            </a:r>
            <a:r>
              <a:rPr lang="en-US" sz="2000" dirty="0"/>
              <a:t>Lubricated air operation helps minimize wear and tear.</a:t>
            </a:r>
          </a:p>
          <a:p>
            <a:r>
              <a:rPr lang="en-US" sz="2000" b="1" dirty="0">
                <a:latin typeface="Bahnschrift SemiBold SemiConden" panose="020B0502040204020203" pitchFamily="34" charset="0"/>
              </a:rPr>
              <a:t>Versatility:</a:t>
            </a:r>
            <a:r>
              <a:rPr lang="en-US" sz="2000" dirty="0">
                <a:latin typeface="Bahnschrift SemiBold SemiConden" panose="020B0502040204020203" pitchFamily="34" charset="0"/>
              </a:rPr>
              <a:t> </a:t>
            </a:r>
            <a:r>
              <a:rPr lang="en-US" sz="2000" dirty="0"/>
              <a:t>Wide range of bore sizes, stroke lengths, and optional features make it adaptable to various needs.</a:t>
            </a:r>
          </a:p>
          <a:p>
            <a:r>
              <a:rPr lang="en-US" sz="2000" b="1" dirty="0">
                <a:latin typeface="Bahnschrift SemiBold SemiConden" panose="020B0502040204020203" pitchFamily="34" charset="0"/>
              </a:rPr>
              <a:t>Performance</a:t>
            </a:r>
            <a:r>
              <a:rPr lang="en-US" sz="2000" b="1" dirty="0"/>
              <a:t>:</a:t>
            </a:r>
            <a:r>
              <a:rPr lang="en-US" sz="2000" dirty="0"/>
              <a:t> Precise control, efficient operation, and reliable force generation.</a:t>
            </a:r>
          </a:p>
        </p:txBody>
      </p:sp>
      <p:pic>
        <p:nvPicPr>
          <p:cNvPr id="3074" name="Picture 2" descr="Pneumatic Cylinders, Heavy Duty Steel – Series 2A/2AN | ParkerIN">
            <a:extLst>
              <a:ext uri="{FF2B5EF4-FFF2-40B4-BE49-F238E27FC236}">
                <a16:creationId xmlns:a16="http://schemas.microsoft.com/office/drawing/2014/main" id="{86B869A2-20C5-40B1-B0C5-F87B87F1B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4800" y="963038"/>
            <a:ext cx="2956560" cy="5029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7E1F8D9-F35B-4D1B-98EA-DBC610C77FBA}"/>
              </a:ext>
            </a:extLst>
          </p:cNvPr>
          <p:cNvSpPr txBox="1"/>
          <p:nvPr/>
        </p:nvSpPr>
        <p:spPr>
          <a:xfrm>
            <a:off x="9255761" y="6027419"/>
            <a:ext cx="2956560" cy="584775"/>
          </a:xfrm>
          <a:prstGeom prst="rect">
            <a:avLst/>
          </a:prstGeom>
          <a:noFill/>
        </p:spPr>
        <p:txBody>
          <a:bodyPr wrap="square" rtlCol="0">
            <a:spAutoFit/>
          </a:bodyPr>
          <a:lstStyle/>
          <a:p>
            <a:r>
              <a:rPr lang="en-IN" sz="1600" dirty="0">
                <a:solidFill>
                  <a:srgbClr val="0070C0"/>
                </a:solidFill>
                <a:ea typeface="Cambria Math" panose="02040503050406030204" pitchFamily="18" charset="0"/>
              </a:rPr>
              <a:t>Fig 12: Parker Series 2A Pneumatic Cylinder</a:t>
            </a:r>
          </a:p>
        </p:txBody>
      </p:sp>
    </p:spTree>
    <p:extLst>
      <p:ext uri="{BB962C8B-B14F-4D97-AF65-F5344CB8AC3E}">
        <p14:creationId xmlns:p14="http://schemas.microsoft.com/office/powerpoint/2010/main" val="275826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New Pneumatic Cylinder</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D0575D2A-35C4-4B64-A8F8-D34FCC448E18}"/>
              </a:ext>
            </a:extLst>
          </p:cNvPr>
          <p:cNvSpPr txBox="1"/>
          <p:nvPr/>
        </p:nvSpPr>
        <p:spPr>
          <a:xfrm>
            <a:off x="9970104" y="1582994"/>
            <a:ext cx="186619" cy="369332"/>
          </a:xfrm>
          <a:prstGeom prst="rect">
            <a:avLst/>
          </a:prstGeom>
          <a:noFill/>
        </p:spPr>
        <p:txBody>
          <a:bodyPr wrap="square" rtlCol="0">
            <a:spAutoFit/>
          </a:bodyPr>
          <a:lstStyle/>
          <a:p>
            <a:endParaRPr lang="en-IN" dirty="0"/>
          </a:p>
        </p:txBody>
      </p:sp>
      <p:pic>
        <p:nvPicPr>
          <p:cNvPr id="4098" name="Picture 2" descr="1H2A0000261227 - Pneumatic cylinders (Parker Hannifin) - MCE Enterprises">
            <a:extLst>
              <a:ext uri="{FF2B5EF4-FFF2-40B4-BE49-F238E27FC236}">
                <a16:creationId xmlns:a16="http://schemas.microsoft.com/office/drawing/2014/main" id="{76E32FBF-B6EF-4B3F-93DC-5F60FDF3A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858" y="1375440"/>
            <a:ext cx="3504518" cy="3090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3FDD4D-C4BF-4DFE-B8DB-A4235D6E467B}"/>
              </a:ext>
            </a:extLst>
          </p:cNvPr>
          <p:cNvSpPr txBox="1"/>
          <p:nvPr/>
        </p:nvSpPr>
        <p:spPr>
          <a:xfrm>
            <a:off x="0" y="963038"/>
            <a:ext cx="8107680" cy="2862322"/>
          </a:xfrm>
          <a:prstGeom prst="rect">
            <a:avLst/>
          </a:prstGeom>
          <a:noFill/>
        </p:spPr>
        <p:txBody>
          <a:bodyPr wrap="square" rtlCol="0">
            <a:spAutoFit/>
          </a:bodyPr>
          <a:lstStyle/>
          <a:p>
            <a:r>
              <a:rPr lang="en-US" sz="2000" dirty="0">
                <a:solidFill>
                  <a:srgbClr val="000000"/>
                </a:solidFill>
                <a:effectLst/>
                <a:latin typeface="Calibri" panose="020F0502020204030204" pitchFamily="34" charset="0"/>
              </a:rPr>
              <a:t>Based on above study that has been discussed, cylinder of Parker series 2A can be considered for replacement of the existing cylinder. </a:t>
            </a:r>
            <a:endParaRPr lang="en-US" sz="2000" dirty="0"/>
          </a:p>
          <a:p>
            <a:r>
              <a:rPr lang="en-US" sz="2000" dirty="0">
                <a:solidFill>
                  <a:srgbClr val="000000"/>
                </a:solidFill>
                <a:effectLst/>
                <a:latin typeface="Calibri" panose="020F0502020204030204" pitchFamily="34" charset="0"/>
              </a:rPr>
              <a:t>Cylinder Model No.: </a:t>
            </a:r>
            <a:r>
              <a:rPr lang="en-US" sz="2000" b="1" dirty="0">
                <a:solidFill>
                  <a:srgbClr val="000000"/>
                </a:solidFill>
                <a:effectLst/>
                <a:latin typeface="Calibri-Bold"/>
              </a:rPr>
              <a:t>152.4CKJB2AR148M48MC50.80D11 </a:t>
            </a:r>
            <a:endParaRPr lang="en-US" sz="2000" dirty="0"/>
          </a:p>
          <a:p>
            <a:r>
              <a:rPr lang="en-US" sz="2000" dirty="0">
                <a:solidFill>
                  <a:srgbClr val="000000"/>
                </a:solidFill>
                <a:effectLst/>
                <a:latin typeface="Calibri" panose="020F0502020204030204" pitchFamily="34" charset="0"/>
              </a:rPr>
              <a:t>Given below is a brief comparison of the existing cylinder with the </a:t>
            </a:r>
            <a:endParaRPr lang="en-US" sz="2000" dirty="0"/>
          </a:p>
          <a:p>
            <a:r>
              <a:rPr lang="en-US" sz="2000" dirty="0">
                <a:solidFill>
                  <a:srgbClr val="000000"/>
                </a:solidFill>
                <a:effectLst/>
                <a:latin typeface="Calibri" panose="020F0502020204030204" pitchFamily="34" charset="0"/>
              </a:rPr>
              <a:t>recommended one: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Piston Rod diameter is being increased from 44.5 mm to 50.8 mm.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Rod end threading is being increased from M33 to M45.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Bore and stroke are same.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Mounting style is same</a:t>
            </a:r>
            <a:endParaRPr lang="en-IN" sz="2000" dirty="0"/>
          </a:p>
        </p:txBody>
      </p:sp>
      <p:grpSp>
        <p:nvGrpSpPr>
          <p:cNvPr id="6" name="Group 5">
            <a:extLst>
              <a:ext uri="{FF2B5EF4-FFF2-40B4-BE49-F238E27FC236}">
                <a16:creationId xmlns:a16="http://schemas.microsoft.com/office/drawing/2014/main" id="{1D009EE0-7594-408D-BC74-E348A1DC1B0E}"/>
              </a:ext>
            </a:extLst>
          </p:cNvPr>
          <p:cNvGrpSpPr/>
          <p:nvPr/>
        </p:nvGrpSpPr>
        <p:grpSpPr>
          <a:xfrm>
            <a:off x="261624" y="3825360"/>
            <a:ext cx="4168136" cy="2862322"/>
            <a:chOff x="261624" y="4126997"/>
            <a:chExt cx="4189712" cy="2177695"/>
          </a:xfrm>
        </p:grpSpPr>
        <p:grpSp>
          <p:nvGrpSpPr>
            <p:cNvPr id="11" name="Group 10">
              <a:extLst>
                <a:ext uri="{FF2B5EF4-FFF2-40B4-BE49-F238E27FC236}">
                  <a16:creationId xmlns:a16="http://schemas.microsoft.com/office/drawing/2014/main" id="{8EF4F6ED-D8CC-4A34-B5C3-6BEF2F223C1F}"/>
                </a:ext>
              </a:extLst>
            </p:cNvPr>
            <p:cNvGrpSpPr/>
            <p:nvPr/>
          </p:nvGrpSpPr>
          <p:grpSpPr>
            <a:xfrm>
              <a:off x="261624" y="4126997"/>
              <a:ext cx="4189712" cy="2177695"/>
              <a:chOff x="7861304" y="1007877"/>
              <a:chExt cx="4189712" cy="2177695"/>
            </a:xfrm>
          </p:grpSpPr>
          <p:sp>
            <p:nvSpPr>
              <p:cNvPr id="12" name="Rectangle 11">
                <a:extLst>
                  <a:ext uri="{FF2B5EF4-FFF2-40B4-BE49-F238E27FC236}">
                    <a16:creationId xmlns:a16="http://schemas.microsoft.com/office/drawing/2014/main" id="{8F6459B2-0B08-464C-B09C-97F1B089D70A}"/>
                  </a:ext>
                </a:extLst>
              </p:cNvPr>
              <p:cNvSpPr/>
              <p:nvPr/>
            </p:nvSpPr>
            <p:spPr>
              <a:xfrm>
                <a:off x="7861304" y="1007877"/>
                <a:ext cx="4189712" cy="400100"/>
              </a:xfrm>
              <a:prstGeom prst="rect">
                <a:avLst/>
              </a:prstGeom>
              <a:solidFill>
                <a:srgbClr val="1BB0E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Bahnschrift SemiBold SemiConden" panose="020B0502040204020203" pitchFamily="34" charset="0"/>
                  </a:rPr>
                  <a:t>NEW CYLINDER SPECIFICATIONS</a:t>
                </a:r>
                <a:endParaRPr lang="en-IN" sz="2000" dirty="0">
                  <a:latin typeface="Bahnschrift SemiBold SemiConden" panose="020B0502040204020203" pitchFamily="34" charset="0"/>
                </a:endParaRPr>
              </a:p>
            </p:txBody>
          </p:sp>
          <p:sp>
            <p:nvSpPr>
              <p:cNvPr id="13" name="Rectangle 12">
                <a:extLst>
                  <a:ext uri="{FF2B5EF4-FFF2-40B4-BE49-F238E27FC236}">
                    <a16:creationId xmlns:a16="http://schemas.microsoft.com/office/drawing/2014/main" id="{377F412C-B002-4DC1-991E-4BCD0FB10D6D}"/>
                  </a:ext>
                </a:extLst>
              </p:cNvPr>
              <p:cNvSpPr/>
              <p:nvPr/>
            </p:nvSpPr>
            <p:spPr>
              <a:xfrm>
                <a:off x="9942209" y="1407978"/>
                <a:ext cx="2108807" cy="1777594"/>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 name="Rectangle 4">
              <a:extLst>
                <a:ext uri="{FF2B5EF4-FFF2-40B4-BE49-F238E27FC236}">
                  <a16:creationId xmlns:a16="http://schemas.microsoft.com/office/drawing/2014/main" id="{D4F73742-2CE0-4204-BFAF-C55EFB89D09E}"/>
                </a:ext>
              </a:extLst>
            </p:cNvPr>
            <p:cNvSpPr/>
            <p:nvPr/>
          </p:nvSpPr>
          <p:spPr>
            <a:xfrm>
              <a:off x="261624" y="4527097"/>
              <a:ext cx="2080905" cy="17775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 name="TextBox 6">
            <a:extLst>
              <a:ext uri="{FF2B5EF4-FFF2-40B4-BE49-F238E27FC236}">
                <a16:creationId xmlns:a16="http://schemas.microsoft.com/office/drawing/2014/main" id="{15ECFC2F-85D1-430B-ACE8-52A23F696C2B}"/>
              </a:ext>
            </a:extLst>
          </p:cNvPr>
          <p:cNvSpPr txBox="1"/>
          <p:nvPr/>
        </p:nvSpPr>
        <p:spPr>
          <a:xfrm>
            <a:off x="261624" y="4408600"/>
            <a:ext cx="2070189" cy="2185214"/>
          </a:xfrm>
          <a:prstGeom prst="rect">
            <a:avLst/>
          </a:prstGeom>
          <a:noFill/>
        </p:spPr>
        <p:txBody>
          <a:bodyPr wrap="square" rtlCol="0">
            <a:spAutoFit/>
          </a:bodyPr>
          <a:lstStyle/>
          <a:p>
            <a:r>
              <a:rPr lang="en-IN" sz="1700" dirty="0"/>
              <a:t>Mounting Style</a:t>
            </a:r>
          </a:p>
          <a:p>
            <a:r>
              <a:rPr lang="en-IN" sz="1700" dirty="0"/>
              <a:t>Bore Diameter</a:t>
            </a:r>
          </a:p>
          <a:p>
            <a:r>
              <a:rPr lang="en-IN" sz="1700" dirty="0"/>
              <a:t>Stroke Length</a:t>
            </a:r>
          </a:p>
          <a:p>
            <a:r>
              <a:rPr lang="en-IN" sz="1700" dirty="0"/>
              <a:t>Rod Diameter</a:t>
            </a:r>
          </a:p>
          <a:p>
            <a:r>
              <a:rPr lang="en-IN" sz="1700" dirty="0"/>
              <a:t>Rod End Style</a:t>
            </a:r>
          </a:p>
          <a:p>
            <a:r>
              <a:rPr lang="en-IN" sz="1700" dirty="0"/>
              <a:t>Port </a:t>
            </a:r>
          </a:p>
          <a:p>
            <a:r>
              <a:rPr lang="en-IN" sz="1700" dirty="0"/>
              <a:t>Port Position</a:t>
            </a:r>
          </a:p>
          <a:p>
            <a:r>
              <a:rPr lang="en-IN" sz="1700" dirty="0"/>
              <a:t>Cushion</a:t>
            </a:r>
          </a:p>
        </p:txBody>
      </p:sp>
      <p:sp>
        <p:nvSpPr>
          <p:cNvPr id="8" name="TextBox 7">
            <a:extLst>
              <a:ext uri="{FF2B5EF4-FFF2-40B4-BE49-F238E27FC236}">
                <a16:creationId xmlns:a16="http://schemas.microsoft.com/office/drawing/2014/main" id="{8F5AE3A3-74CC-4BAF-B2A8-BD2939CA17E5}"/>
              </a:ext>
            </a:extLst>
          </p:cNvPr>
          <p:cNvSpPr txBox="1"/>
          <p:nvPr/>
        </p:nvSpPr>
        <p:spPr>
          <a:xfrm>
            <a:off x="2331813" y="4408599"/>
            <a:ext cx="2070189" cy="2185214"/>
          </a:xfrm>
          <a:prstGeom prst="rect">
            <a:avLst/>
          </a:prstGeom>
          <a:noFill/>
        </p:spPr>
        <p:txBody>
          <a:bodyPr wrap="square" rtlCol="0">
            <a:spAutoFit/>
          </a:bodyPr>
          <a:lstStyle/>
          <a:p>
            <a:pPr algn="ctr"/>
            <a:r>
              <a:rPr lang="en-IN" sz="1700" dirty="0"/>
              <a:t>Square Flange(JB)</a:t>
            </a:r>
          </a:p>
          <a:p>
            <a:pPr algn="ctr"/>
            <a:r>
              <a:rPr lang="en-IN" sz="1700" dirty="0"/>
              <a:t>152.4mm</a:t>
            </a:r>
          </a:p>
          <a:p>
            <a:pPr algn="ctr"/>
            <a:r>
              <a:rPr lang="en-IN" sz="1700" dirty="0"/>
              <a:t>50.8mm</a:t>
            </a:r>
          </a:p>
          <a:p>
            <a:pPr algn="ctr"/>
            <a:r>
              <a:rPr lang="en-IN" sz="1700" dirty="0"/>
              <a:t>50.8mm</a:t>
            </a:r>
          </a:p>
          <a:p>
            <a:pPr algn="ctr"/>
            <a:r>
              <a:rPr lang="en-IN" sz="1700" dirty="0"/>
              <a:t>Style 8 (M45 x 2)</a:t>
            </a:r>
          </a:p>
          <a:p>
            <a:pPr algn="ctr"/>
            <a:r>
              <a:rPr lang="en-IN" sz="1700" dirty="0"/>
              <a:t>¾ BSPP</a:t>
            </a:r>
          </a:p>
          <a:p>
            <a:pPr algn="ctr"/>
            <a:r>
              <a:rPr lang="en-IN" sz="1700" dirty="0"/>
              <a:t>1</a:t>
            </a:r>
          </a:p>
          <a:p>
            <a:pPr algn="ctr"/>
            <a:r>
              <a:rPr lang="en-IN" sz="1700" dirty="0"/>
              <a:t>Head &amp; Cap End</a:t>
            </a:r>
          </a:p>
        </p:txBody>
      </p:sp>
      <p:graphicFrame>
        <p:nvGraphicFramePr>
          <p:cNvPr id="9" name="Table 13">
            <a:extLst>
              <a:ext uri="{FF2B5EF4-FFF2-40B4-BE49-F238E27FC236}">
                <a16:creationId xmlns:a16="http://schemas.microsoft.com/office/drawing/2014/main" id="{6A3C4416-BC90-46BD-83CB-786D3AD83ED4}"/>
              </a:ext>
            </a:extLst>
          </p:cNvPr>
          <p:cNvGraphicFramePr>
            <a:graphicFrameLocks noGrp="1"/>
          </p:cNvGraphicFramePr>
          <p:nvPr>
            <p:extLst>
              <p:ext uri="{D42A27DB-BD31-4B8C-83A1-F6EECF244321}">
                <p14:modId xmlns:p14="http://schemas.microsoft.com/office/powerpoint/2010/main" val="170277743"/>
              </p:ext>
            </p:extLst>
          </p:nvPr>
        </p:nvGraphicFramePr>
        <p:xfrm>
          <a:off x="4541520" y="4354009"/>
          <a:ext cx="4886958" cy="2336437"/>
        </p:xfrm>
        <a:graphic>
          <a:graphicData uri="http://schemas.openxmlformats.org/drawingml/2006/table">
            <a:tbl>
              <a:tblPr bandRow="1">
                <a:tableStyleId>{616DA210-FB5B-4158-B5E0-FEB733F419BA}</a:tableStyleId>
              </a:tblPr>
              <a:tblGrid>
                <a:gridCol w="1628986">
                  <a:extLst>
                    <a:ext uri="{9D8B030D-6E8A-4147-A177-3AD203B41FA5}">
                      <a16:colId xmlns:a16="http://schemas.microsoft.com/office/drawing/2014/main" val="2399528895"/>
                    </a:ext>
                  </a:extLst>
                </a:gridCol>
                <a:gridCol w="1628986">
                  <a:extLst>
                    <a:ext uri="{9D8B030D-6E8A-4147-A177-3AD203B41FA5}">
                      <a16:colId xmlns:a16="http://schemas.microsoft.com/office/drawing/2014/main" val="315922682"/>
                    </a:ext>
                  </a:extLst>
                </a:gridCol>
                <a:gridCol w="1628986">
                  <a:extLst>
                    <a:ext uri="{9D8B030D-6E8A-4147-A177-3AD203B41FA5}">
                      <a16:colId xmlns:a16="http://schemas.microsoft.com/office/drawing/2014/main" val="2328177864"/>
                    </a:ext>
                  </a:extLst>
                </a:gridCol>
              </a:tblGrid>
              <a:tr h="400828">
                <a:tc>
                  <a:txBody>
                    <a:bodyPr/>
                    <a:lstStyle/>
                    <a:p>
                      <a:pPr algn="ctr"/>
                      <a:r>
                        <a:rPr lang="en-IN" dirty="0"/>
                        <a:t>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Old Cylinder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New Cylinder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5193523"/>
                  </a:ext>
                </a:extLst>
              </a:tr>
              <a:tr h="378397">
                <a:tc>
                  <a:txBody>
                    <a:bodyPr/>
                    <a:lstStyle/>
                    <a:p>
                      <a:pPr algn="ctr"/>
                      <a:r>
                        <a:rPr lang="en-IN" dirty="0"/>
                        <a:t>Rod Diameter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44.5mm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50.8mm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933240"/>
                  </a:ext>
                </a:extLst>
              </a:tr>
              <a:tr h="378397">
                <a:tc>
                  <a:txBody>
                    <a:bodyPr/>
                    <a:lstStyle/>
                    <a:p>
                      <a:pPr algn="ctr"/>
                      <a:r>
                        <a:rPr lang="en-IN" dirty="0"/>
                        <a:t>Effective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16886.5mm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16214.66mm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523669"/>
                  </a:ext>
                </a:extLst>
              </a:tr>
              <a:tr h="422021">
                <a:tc>
                  <a:txBody>
                    <a:bodyPr/>
                    <a:lstStyle/>
                    <a:p>
                      <a:pPr algn="ctr"/>
                      <a:r>
                        <a:rPr lang="en-IN" dirty="0"/>
                        <a:t>Dia. Of Min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28.5mm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38.7mm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895681"/>
                  </a:ext>
                </a:extLst>
              </a:tr>
              <a:tr h="378397">
                <a:tc>
                  <a:txBody>
                    <a:bodyPr/>
                    <a:lstStyle/>
                    <a:p>
                      <a:pPr algn="ctr"/>
                      <a:r>
                        <a:rPr lang="en-IN" dirty="0"/>
                        <a:t>Hydraulic Force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10011.7mm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9728.7mm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201665"/>
                  </a:ext>
                </a:extLst>
              </a:tr>
              <a:tr h="378397">
                <a:tc>
                  <a:txBody>
                    <a:bodyPr/>
                    <a:lstStyle/>
                    <a:p>
                      <a:pPr algn="ctr"/>
                      <a:r>
                        <a:rPr lang="en-IN" dirty="0"/>
                        <a:t>Stress Generat.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noProof="0" dirty="0"/>
                        <a:t>61.2MPa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noProof="0" dirty="0"/>
                        <a:t>29.8MPa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290250"/>
                  </a:ext>
                </a:extLst>
              </a:tr>
            </a:tbl>
          </a:graphicData>
        </a:graphic>
      </p:graphicFrame>
      <p:sp>
        <p:nvSpPr>
          <p:cNvPr id="14" name="Rectangle 13">
            <a:extLst>
              <a:ext uri="{FF2B5EF4-FFF2-40B4-BE49-F238E27FC236}">
                <a16:creationId xmlns:a16="http://schemas.microsoft.com/office/drawing/2014/main" id="{FB4AFF58-7097-4F76-AFE9-44C5B080F281}"/>
              </a:ext>
            </a:extLst>
          </p:cNvPr>
          <p:cNvSpPr/>
          <p:nvPr/>
        </p:nvSpPr>
        <p:spPr>
          <a:xfrm>
            <a:off x="4541520" y="3825360"/>
            <a:ext cx="4886958" cy="525884"/>
          </a:xfrm>
          <a:prstGeom prst="rect">
            <a:avLst/>
          </a:prstGeom>
          <a:solidFill>
            <a:srgbClr val="1BB0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solidFill>
                <a:latin typeface="Bahnschrift SemiBold SemiConden" panose="020B0502040204020203" pitchFamily="34" charset="0"/>
              </a:rPr>
              <a:t>CYLINDER COMPARISION</a:t>
            </a:r>
            <a:endParaRPr lang="en-IN" dirty="0">
              <a:solidFill>
                <a:schemeClr val="bg1"/>
              </a:solidFill>
              <a:latin typeface="Bahnschrift SemiBold SemiConden" panose="020B0502040204020203" pitchFamily="34" charset="0"/>
            </a:endParaRPr>
          </a:p>
        </p:txBody>
      </p:sp>
      <p:sp>
        <p:nvSpPr>
          <p:cNvPr id="30" name="TextBox 29">
            <a:extLst>
              <a:ext uri="{FF2B5EF4-FFF2-40B4-BE49-F238E27FC236}">
                <a16:creationId xmlns:a16="http://schemas.microsoft.com/office/drawing/2014/main" id="{4A5B9BE9-E0D4-4781-905E-B152AFE809D3}"/>
              </a:ext>
            </a:extLst>
          </p:cNvPr>
          <p:cNvSpPr txBox="1"/>
          <p:nvPr/>
        </p:nvSpPr>
        <p:spPr>
          <a:xfrm>
            <a:off x="9540238" y="4465957"/>
            <a:ext cx="2956560" cy="830997"/>
          </a:xfrm>
          <a:prstGeom prst="rect">
            <a:avLst/>
          </a:prstGeom>
          <a:noFill/>
        </p:spPr>
        <p:txBody>
          <a:bodyPr wrap="square" rtlCol="0">
            <a:spAutoFit/>
          </a:bodyPr>
          <a:lstStyle/>
          <a:p>
            <a:r>
              <a:rPr lang="en-IN" sz="1600" dirty="0">
                <a:solidFill>
                  <a:srgbClr val="0070C0"/>
                </a:solidFill>
                <a:ea typeface="Cambria Math" panose="02040503050406030204" pitchFamily="18" charset="0"/>
              </a:rPr>
              <a:t>Fig 13: Parker Series 2A Pneumatic Cylinder Setup and Model</a:t>
            </a:r>
          </a:p>
        </p:txBody>
      </p:sp>
    </p:spTree>
    <p:extLst>
      <p:ext uri="{BB962C8B-B14F-4D97-AF65-F5344CB8AC3E}">
        <p14:creationId xmlns:p14="http://schemas.microsoft.com/office/powerpoint/2010/main" val="3297230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Pinch Rolls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A735F81-9E09-4513-977F-560A7832558A}"/>
              </a:ext>
            </a:extLst>
          </p:cNvPr>
          <p:cNvPicPr>
            <a:picLocks noChangeAspect="1"/>
          </p:cNvPicPr>
          <p:nvPr/>
        </p:nvPicPr>
        <p:blipFill rotWithShape="1">
          <a:blip r:embed="rId5"/>
          <a:srcRect l="2853" t="6045" r="2379" b="416"/>
          <a:stretch/>
        </p:blipFill>
        <p:spPr>
          <a:xfrm>
            <a:off x="85725" y="4053840"/>
            <a:ext cx="12020550" cy="2281025"/>
          </a:xfrm>
          <a:prstGeom prst="rect">
            <a:avLst/>
          </a:prstGeom>
        </p:spPr>
      </p:pic>
      <p:sp>
        <p:nvSpPr>
          <p:cNvPr id="20" name="TextBox 19">
            <a:extLst>
              <a:ext uri="{FF2B5EF4-FFF2-40B4-BE49-F238E27FC236}">
                <a16:creationId xmlns:a16="http://schemas.microsoft.com/office/drawing/2014/main" id="{65E8D7FA-0F9E-48C6-B749-E975539CABEC}"/>
              </a:ext>
            </a:extLst>
          </p:cNvPr>
          <p:cNvSpPr txBox="1"/>
          <p:nvPr/>
        </p:nvSpPr>
        <p:spPr>
          <a:xfrm>
            <a:off x="0" y="6262782"/>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15: Root Cause Analysis for </a:t>
            </a:r>
            <a:r>
              <a:rPr lang="en-IN" dirty="0">
                <a:solidFill>
                  <a:srgbClr val="0070C0"/>
                </a:solidFill>
                <a:ea typeface="Cambria Math" panose="02040503050406030204" pitchFamily="18" charset="0"/>
              </a:rPr>
              <a:t>Pinch Rolls </a:t>
            </a:r>
            <a:endParaRPr lang="en-IN" sz="1800" dirty="0">
              <a:solidFill>
                <a:srgbClr val="0070C0"/>
              </a:solidFill>
              <a:ea typeface="Cambria Math" panose="02040503050406030204" pitchFamily="18" charset="0"/>
            </a:endParaRPr>
          </a:p>
        </p:txBody>
      </p:sp>
      <p:pic>
        <p:nvPicPr>
          <p:cNvPr id="16" name="Picture 15">
            <a:extLst>
              <a:ext uri="{FF2B5EF4-FFF2-40B4-BE49-F238E27FC236}">
                <a16:creationId xmlns:a16="http://schemas.microsoft.com/office/drawing/2014/main" id="{1B58C9C7-12DE-404E-B140-C653AFB24D32}"/>
              </a:ext>
            </a:extLst>
          </p:cNvPr>
          <p:cNvPicPr>
            <a:picLocks noChangeAspect="1"/>
          </p:cNvPicPr>
          <p:nvPr/>
        </p:nvPicPr>
        <p:blipFill rotWithShape="1">
          <a:blip r:embed="rId6">
            <a:extLst>
              <a:ext uri="{28A0092B-C50C-407E-A947-70E740481C1C}">
                <a14:useLocalDpi xmlns:a14="http://schemas.microsoft.com/office/drawing/2010/main" val="0"/>
              </a:ext>
            </a:extLst>
          </a:blip>
          <a:srcRect b="7638"/>
          <a:stretch/>
        </p:blipFill>
        <p:spPr>
          <a:xfrm>
            <a:off x="8747760" y="1127526"/>
            <a:ext cx="3444240" cy="2723114"/>
          </a:xfrm>
          <a:prstGeom prst="rect">
            <a:avLst/>
          </a:prstGeom>
        </p:spPr>
      </p:pic>
      <p:sp>
        <p:nvSpPr>
          <p:cNvPr id="23" name="TextBox 22">
            <a:extLst>
              <a:ext uri="{FF2B5EF4-FFF2-40B4-BE49-F238E27FC236}">
                <a16:creationId xmlns:a16="http://schemas.microsoft.com/office/drawing/2014/main" id="{1BCF0007-3013-4C2B-9C5A-1B681D98C78E}"/>
              </a:ext>
            </a:extLst>
          </p:cNvPr>
          <p:cNvSpPr txBox="1"/>
          <p:nvPr/>
        </p:nvSpPr>
        <p:spPr>
          <a:xfrm>
            <a:off x="8981440" y="3837087"/>
            <a:ext cx="3002915" cy="584775"/>
          </a:xfrm>
          <a:prstGeom prst="rect">
            <a:avLst/>
          </a:prstGeom>
          <a:noFill/>
        </p:spPr>
        <p:txBody>
          <a:bodyPr wrap="square" rtlCol="0">
            <a:spAutoFit/>
          </a:bodyPr>
          <a:lstStyle/>
          <a:p>
            <a:r>
              <a:rPr lang="en-IN" sz="1600" dirty="0">
                <a:solidFill>
                  <a:srgbClr val="0070C0"/>
                </a:solidFill>
                <a:ea typeface="Cambria Math" panose="02040503050406030204" pitchFamily="18" charset="0"/>
              </a:rPr>
              <a:t>Fig 14: Pinch Roll Design in SolidWorks</a:t>
            </a:r>
          </a:p>
        </p:txBody>
      </p:sp>
      <p:sp>
        <p:nvSpPr>
          <p:cNvPr id="17" name="TextBox 16">
            <a:extLst>
              <a:ext uri="{FF2B5EF4-FFF2-40B4-BE49-F238E27FC236}">
                <a16:creationId xmlns:a16="http://schemas.microsoft.com/office/drawing/2014/main" id="{D4CBE0B3-848B-42E5-8197-A444E40DA450}"/>
              </a:ext>
            </a:extLst>
          </p:cNvPr>
          <p:cNvSpPr txBox="1"/>
          <p:nvPr/>
        </p:nvSpPr>
        <p:spPr>
          <a:xfrm>
            <a:off x="0" y="1036320"/>
            <a:ext cx="8747760" cy="2831544"/>
          </a:xfrm>
          <a:prstGeom prst="rect">
            <a:avLst/>
          </a:prstGeom>
          <a:noFill/>
        </p:spPr>
        <p:txBody>
          <a:bodyPr wrap="square" rtlCol="0">
            <a:spAutoFit/>
          </a:bodyPr>
          <a:lstStyle/>
          <a:p>
            <a:r>
              <a:rPr lang="en-US" sz="2400" b="1" dirty="0">
                <a:solidFill>
                  <a:srgbClr val="000000"/>
                </a:solidFill>
                <a:effectLst/>
                <a:latin typeface="Bahnschrift SemiBold SemiConden" panose="020B0502040204020203" pitchFamily="34" charset="0"/>
              </a:rPr>
              <a:t>Problem Analysis: </a:t>
            </a:r>
            <a:endParaRPr lang="en-US" sz="2400" dirty="0">
              <a:latin typeface="Bahnschrift SemiBold SemiConden" panose="020B0502040204020203" pitchFamily="34" charset="0"/>
            </a:endParaRPr>
          </a:p>
          <a:p>
            <a:pPr marL="342900" indent="-342900">
              <a:buFont typeface="Arial" panose="020B0604020202020204" pitchFamily="34" charset="0"/>
              <a:buChar char="•"/>
            </a:pPr>
            <a:r>
              <a:rPr lang="en-US" sz="2200" dirty="0">
                <a:solidFill>
                  <a:srgbClr val="000000"/>
                </a:solidFill>
                <a:effectLst/>
                <a:latin typeface="Calibri" panose="020F0502020204030204" pitchFamily="34" charset="0"/>
              </a:rPr>
              <a:t>Bar braking pinch roll are used to slow down the rebars before entering the RES. These rebars are at a high temperature of about 400 °C. </a:t>
            </a:r>
            <a:endParaRPr lang="en-US" sz="2200" dirty="0"/>
          </a:p>
          <a:p>
            <a:pPr marL="342900" indent="-342900">
              <a:buFont typeface="Arial" panose="020B0604020202020204" pitchFamily="34" charset="0"/>
              <a:buChar char="•"/>
            </a:pPr>
            <a:r>
              <a:rPr lang="en-US" sz="2200" dirty="0">
                <a:solidFill>
                  <a:srgbClr val="000000"/>
                </a:solidFill>
                <a:effectLst/>
                <a:latin typeface="Calibri" panose="020F0502020204030204" pitchFamily="34" charset="0"/>
              </a:rPr>
              <a:t>Due to continuous operations at such a high temperature the pinch rolls start to wear out and the groove on the outer surface of the pinch rolls begins to enlarge overtime. </a:t>
            </a:r>
            <a:endParaRPr lang="en-US" sz="2200" dirty="0"/>
          </a:p>
          <a:p>
            <a:pPr marL="342900" indent="-342900">
              <a:buFont typeface="Arial" panose="020B0604020202020204" pitchFamily="34" charset="0"/>
              <a:buChar char="•"/>
            </a:pPr>
            <a:r>
              <a:rPr lang="en-US" sz="2200" dirty="0">
                <a:solidFill>
                  <a:srgbClr val="000000"/>
                </a:solidFill>
                <a:effectLst/>
                <a:latin typeface="Calibri" panose="020F0502020204030204" pitchFamily="34" charset="0"/>
              </a:rPr>
              <a:t>Worn out pinch rolls won’t grip the rebars properly which can cause bar </a:t>
            </a:r>
            <a:endParaRPr lang="en-US" sz="2200" dirty="0"/>
          </a:p>
          <a:p>
            <a:pPr marL="342900" indent="-342900">
              <a:buFont typeface="Arial" panose="020B0604020202020204" pitchFamily="34" charset="0"/>
              <a:buChar char="•"/>
            </a:pPr>
            <a:r>
              <a:rPr lang="en-US" sz="2200" dirty="0">
                <a:solidFill>
                  <a:srgbClr val="000000"/>
                </a:solidFill>
                <a:effectLst/>
                <a:latin typeface="Calibri" panose="020F0502020204030204" pitchFamily="34" charset="0"/>
              </a:rPr>
              <a:t>overshoot</a:t>
            </a:r>
            <a:endParaRPr lang="en-IN" sz="2200" dirty="0"/>
          </a:p>
        </p:txBody>
      </p:sp>
    </p:spTree>
    <p:extLst>
      <p:ext uri="{BB962C8B-B14F-4D97-AF65-F5344CB8AC3E}">
        <p14:creationId xmlns:p14="http://schemas.microsoft.com/office/powerpoint/2010/main" val="275581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6DFCA0-BFA0-4063-A18C-3DB4C17616A2}"/>
              </a:ext>
            </a:extLst>
          </p:cNvPr>
          <p:cNvPicPr>
            <a:picLocks noChangeAspect="1"/>
          </p:cNvPicPr>
          <p:nvPr/>
        </p:nvPicPr>
        <p:blipFill>
          <a:blip r:embed="rId4"/>
          <a:stretch>
            <a:fillRect/>
          </a:stretch>
        </p:blipFill>
        <p:spPr>
          <a:xfrm>
            <a:off x="327160" y="3924709"/>
            <a:ext cx="5768840" cy="2522439"/>
          </a:xfrm>
          <a:prstGeom prst="rect">
            <a:avLst/>
          </a:prstGeom>
        </p:spPr>
      </p:pic>
      <p:pic>
        <p:nvPicPr>
          <p:cNvPr id="7" name="Picture 6">
            <a:extLst>
              <a:ext uri="{FF2B5EF4-FFF2-40B4-BE49-F238E27FC236}">
                <a16:creationId xmlns:a16="http://schemas.microsoft.com/office/drawing/2014/main" id="{9440ED4F-A2AC-4836-9600-01C7188AAB0E}"/>
              </a:ext>
            </a:extLst>
          </p:cNvPr>
          <p:cNvPicPr>
            <a:picLocks noChangeAspect="1"/>
          </p:cNvPicPr>
          <p:nvPr/>
        </p:nvPicPr>
        <p:blipFill>
          <a:blip r:embed="rId5"/>
          <a:stretch>
            <a:fillRect/>
          </a:stretch>
        </p:blipFill>
        <p:spPr>
          <a:xfrm>
            <a:off x="6335850" y="3825661"/>
            <a:ext cx="5427390" cy="2613887"/>
          </a:xfrm>
          <a:prstGeom prst="rect">
            <a:avLst/>
          </a:prstGeom>
        </p:spPr>
      </p:pic>
      <p:sp>
        <p:nvSpPr>
          <p:cNvPr id="8" name="TextBox 7">
            <a:extLst>
              <a:ext uri="{FF2B5EF4-FFF2-40B4-BE49-F238E27FC236}">
                <a16:creationId xmlns:a16="http://schemas.microsoft.com/office/drawing/2014/main" id="{5D64DE86-2F00-46CB-A291-57AF2BD85581}"/>
              </a:ext>
            </a:extLst>
          </p:cNvPr>
          <p:cNvSpPr txBox="1"/>
          <p:nvPr/>
        </p:nvSpPr>
        <p:spPr>
          <a:xfrm>
            <a:off x="0" y="0"/>
            <a:ext cx="12303760" cy="3893374"/>
          </a:xfrm>
          <a:prstGeom prst="rect">
            <a:avLst/>
          </a:prstGeom>
          <a:noFill/>
        </p:spPr>
        <p:txBody>
          <a:bodyPr wrap="square" rtlCol="0">
            <a:spAutoFit/>
          </a:bodyPr>
          <a:lstStyle/>
          <a:p>
            <a:r>
              <a:rPr lang="en-US" sz="1800" b="1" dirty="0">
                <a:solidFill>
                  <a:srgbClr val="000000"/>
                </a:solidFill>
                <a:latin typeface="Bahnschrift SemiBold SemiConden" panose="020B0502040204020203" pitchFamily="34" charset="0"/>
              </a:rPr>
              <a:t>Recommended Solutions: </a:t>
            </a:r>
          </a:p>
          <a:p>
            <a:r>
              <a:rPr lang="en-US" sz="1900" dirty="0">
                <a:solidFill>
                  <a:srgbClr val="000000"/>
                </a:solidFill>
                <a:effectLst/>
                <a:latin typeface="Calibri" panose="020F0502020204030204" pitchFamily="34" charset="0"/>
              </a:rPr>
              <a:t>From the root cause analysis, we can infer that the major reasons for high wear rate of the pinch rolls is low </a:t>
            </a:r>
            <a:endParaRPr lang="en-US" sz="1900" dirty="0"/>
          </a:p>
          <a:p>
            <a:r>
              <a:rPr lang="en-US" sz="1900" dirty="0">
                <a:solidFill>
                  <a:srgbClr val="000000"/>
                </a:solidFill>
                <a:effectLst/>
                <a:latin typeface="Calibri" panose="020F0502020204030204" pitchFamily="34" charset="0"/>
              </a:rPr>
              <a:t>surface hardness and high coefficient of friction of pinch roll material. Therefore, the wear rate of pinch rolls can be  reduced by: </a:t>
            </a:r>
            <a:endParaRPr lang="en-US" sz="1900" dirty="0"/>
          </a:p>
          <a:p>
            <a:r>
              <a:rPr lang="en-US" sz="1900" b="1" dirty="0">
                <a:solidFill>
                  <a:srgbClr val="000000"/>
                </a:solidFill>
                <a:latin typeface="Bahnschrift SemiBold SemiConden" panose="020B0502040204020203" pitchFamily="34" charset="0"/>
              </a:rPr>
              <a:t>Surface Hardening of the Pinch Rolls:</a:t>
            </a:r>
            <a:r>
              <a:rPr lang="en-US" sz="1900" b="1" dirty="0">
                <a:solidFill>
                  <a:srgbClr val="000000"/>
                </a:solidFill>
                <a:effectLst/>
                <a:latin typeface="Bahnschrift SemiBold SemiConden" panose="020B0502040204020203" pitchFamily="34" charset="0"/>
              </a:rPr>
              <a:t> </a:t>
            </a:r>
            <a:endParaRPr lang="en-US" sz="1900" dirty="0">
              <a:latin typeface="Bahnschrift SemiBold SemiConden" panose="020B0502040204020203" pitchFamily="34" charset="0"/>
            </a:endParaRPr>
          </a:p>
          <a:p>
            <a:pPr marL="285750" indent="-285750">
              <a:buFont typeface="Arial" panose="020B0604020202020204" pitchFamily="34" charset="0"/>
              <a:buChar char="•"/>
            </a:pPr>
            <a:r>
              <a:rPr lang="en-US" sz="1900" dirty="0">
                <a:solidFill>
                  <a:srgbClr val="000000"/>
                </a:solidFill>
                <a:effectLst/>
                <a:latin typeface="Calibri" panose="020F0502020204030204" pitchFamily="34" charset="0"/>
              </a:rPr>
              <a:t>Surface Hardening increases the hardness of surface and also produces a smooth surface finish which slightly reduces the coefficient of friction. </a:t>
            </a:r>
            <a:endParaRPr lang="en-US" sz="1900" dirty="0"/>
          </a:p>
          <a:p>
            <a:pPr marL="285750" indent="-285750">
              <a:buFont typeface="Arial" panose="020B0604020202020204" pitchFamily="34" charset="0"/>
              <a:buChar char="•"/>
            </a:pPr>
            <a:r>
              <a:rPr lang="en-US" sz="1900" dirty="0">
                <a:solidFill>
                  <a:srgbClr val="000000"/>
                </a:solidFill>
                <a:effectLst/>
                <a:latin typeface="Calibri" panose="020F0502020204030204" pitchFamily="34" charset="0"/>
              </a:rPr>
              <a:t>Gas Nitriding can be selected as the preferred surface hardening process because of its superior wear resistance at high temperature and precise temperature control which leads to consistent and predictable </a:t>
            </a:r>
            <a:endParaRPr lang="en-US" sz="1900" dirty="0"/>
          </a:p>
          <a:p>
            <a:pPr marL="285750" indent="-285750">
              <a:buFont typeface="Arial" panose="020B0604020202020204" pitchFamily="34" charset="0"/>
              <a:buChar char="•"/>
            </a:pPr>
            <a:r>
              <a:rPr lang="en-US" sz="1900" dirty="0">
                <a:solidFill>
                  <a:srgbClr val="000000"/>
                </a:solidFill>
                <a:effectLst/>
                <a:latin typeface="Calibri" panose="020F0502020204030204" pitchFamily="34" charset="0"/>
              </a:rPr>
              <a:t>case depth and dimensional accuracy. </a:t>
            </a:r>
            <a:endParaRPr lang="en-US" sz="1900" dirty="0"/>
          </a:p>
          <a:p>
            <a:pPr marL="285750" indent="-285750">
              <a:buFont typeface="Arial" panose="020B0604020202020204" pitchFamily="34" charset="0"/>
              <a:buChar char="•"/>
            </a:pPr>
            <a:r>
              <a:rPr lang="en-US" sz="1900" dirty="0">
                <a:solidFill>
                  <a:srgbClr val="000000"/>
                </a:solidFill>
                <a:effectLst/>
                <a:latin typeface="Calibri" panose="020F0502020204030204" pitchFamily="34" charset="0"/>
              </a:rPr>
              <a:t>Gas Nitriding increases the hardness of the outer surface of pinch rolls from 55 HRC to approximately 68 HRC while keeping   the core hardness constant. </a:t>
            </a:r>
            <a:endParaRPr lang="en-US" sz="1900" dirty="0"/>
          </a:p>
          <a:p>
            <a:pPr marL="285750" indent="-285750">
              <a:buFont typeface="Arial" panose="020B0604020202020204" pitchFamily="34" charset="0"/>
              <a:buChar char="•"/>
            </a:pPr>
            <a:r>
              <a:rPr lang="en-US" sz="1900" dirty="0">
                <a:solidFill>
                  <a:srgbClr val="000000"/>
                </a:solidFill>
                <a:effectLst/>
                <a:latin typeface="Calibri" panose="020F0502020204030204" pitchFamily="34" charset="0"/>
              </a:rPr>
              <a:t>It is expected to elongate the lifespan of pinch rolls by 20% - 30 %</a:t>
            </a:r>
            <a:endParaRPr lang="en-IN" sz="1900" dirty="0"/>
          </a:p>
        </p:txBody>
      </p:sp>
      <p:sp>
        <p:nvSpPr>
          <p:cNvPr id="11" name="TextBox 10">
            <a:extLst>
              <a:ext uri="{FF2B5EF4-FFF2-40B4-BE49-F238E27FC236}">
                <a16:creationId xmlns:a16="http://schemas.microsoft.com/office/drawing/2014/main" id="{F036AEC9-0F72-458F-8F3D-355B37B0E93F}"/>
              </a:ext>
            </a:extLst>
          </p:cNvPr>
          <p:cNvSpPr txBox="1"/>
          <p:nvPr/>
        </p:nvSpPr>
        <p:spPr>
          <a:xfrm>
            <a:off x="0" y="6439548"/>
            <a:ext cx="647605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16: </a:t>
            </a:r>
            <a:r>
              <a:rPr lang="en-US" sz="1800" dirty="0">
                <a:solidFill>
                  <a:srgbClr val="0070C0"/>
                </a:solidFill>
                <a:effectLst/>
                <a:latin typeface="Calibri" panose="020F0502020204030204" pitchFamily="34" charset="0"/>
              </a:rPr>
              <a:t>Hardness profile of D2 steel for various nitriding process </a:t>
            </a:r>
            <a:endParaRPr lang="en-IN" sz="1800" dirty="0">
              <a:solidFill>
                <a:srgbClr val="0070C0"/>
              </a:solidFill>
              <a:ea typeface="Cambria Math" panose="02040503050406030204" pitchFamily="18" charset="0"/>
            </a:endParaRPr>
          </a:p>
        </p:txBody>
      </p:sp>
      <p:sp>
        <p:nvSpPr>
          <p:cNvPr id="12" name="TextBox 11">
            <a:extLst>
              <a:ext uri="{FF2B5EF4-FFF2-40B4-BE49-F238E27FC236}">
                <a16:creationId xmlns:a16="http://schemas.microsoft.com/office/drawing/2014/main" id="{C5889462-5800-454E-A254-E1C78748B3B2}"/>
              </a:ext>
            </a:extLst>
          </p:cNvPr>
          <p:cNvSpPr txBox="1"/>
          <p:nvPr/>
        </p:nvSpPr>
        <p:spPr>
          <a:xfrm>
            <a:off x="6188530" y="6439548"/>
            <a:ext cx="629303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17: </a:t>
            </a:r>
            <a:r>
              <a:rPr lang="en-US" sz="1800" dirty="0">
                <a:solidFill>
                  <a:srgbClr val="0070C0"/>
                </a:solidFill>
                <a:effectLst/>
                <a:latin typeface="Calibri" panose="020F0502020204030204" pitchFamily="34" charset="0"/>
              </a:rPr>
              <a:t>Comparison of coefficient of friction of nitride D2 steel</a:t>
            </a:r>
            <a:endParaRPr lang="en-IN" sz="1800" dirty="0">
              <a:solidFill>
                <a:srgbClr val="0070C0"/>
              </a:solidFill>
              <a:ea typeface="Cambria Math" panose="02040503050406030204" pitchFamily="18" charset="0"/>
            </a:endParaRPr>
          </a:p>
        </p:txBody>
      </p:sp>
    </p:spTree>
    <p:extLst>
      <p:ext uri="{BB962C8B-B14F-4D97-AF65-F5344CB8AC3E}">
        <p14:creationId xmlns:p14="http://schemas.microsoft.com/office/powerpoint/2010/main" val="139118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Eccentric Cartridges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2340CD4-9AAD-48B9-94CF-5BE5DD1E0DCF}"/>
              </a:ext>
            </a:extLst>
          </p:cNvPr>
          <p:cNvPicPr>
            <a:picLocks noChangeAspect="1"/>
          </p:cNvPicPr>
          <p:nvPr/>
        </p:nvPicPr>
        <p:blipFill>
          <a:blip r:embed="rId5"/>
          <a:stretch>
            <a:fillRect/>
          </a:stretch>
        </p:blipFill>
        <p:spPr>
          <a:xfrm>
            <a:off x="8812638" y="1140246"/>
            <a:ext cx="3145681" cy="2537674"/>
          </a:xfrm>
          <a:prstGeom prst="rect">
            <a:avLst/>
          </a:prstGeom>
        </p:spPr>
      </p:pic>
      <p:sp>
        <p:nvSpPr>
          <p:cNvPr id="12" name="TextBox 11">
            <a:extLst>
              <a:ext uri="{FF2B5EF4-FFF2-40B4-BE49-F238E27FC236}">
                <a16:creationId xmlns:a16="http://schemas.microsoft.com/office/drawing/2014/main" id="{C1CFA486-E0A2-4993-AEE6-E3D0AA31F2B6}"/>
              </a:ext>
            </a:extLst>
          </p:cNvPr>
          <p:cNvSpPr txBox="1"/>
          <p:nvPr/>
        </p:nvSpPr>
        <p:spPr>
          <a:xfrm>
            <a:off x="8812638" y="3677920"/>
            <a:ext cx="2956560" cy="307777"/>
          </a:xfrm>
          <a:prstGeom prst="rect">
            <a:avLst/>
          </a:prstGeom>
          <a:noFill/>
        </p:spPr>
        <p:txBody>
          <a:bodyPr wrap="square" rtlCol="0">
            <a:spAutoFit/>
          </a:bodyPr>
          <a:lstStyle/>
          <a:p>
            <a:r>
              <a:rPr lang="en-IN" sz="1400" dirty="0">
                <a:solidFill>
                  <a:srgbClr val="0070C0"/>
                </a:solidFill>
                <a:ea typeface="Cambria Math" panose="02040503050406030204" pitchFamily="18" charset="0"/>
              </a:rPr>
              <a:t>Fig 18: </a:t>
            </a:r>
            <a:r>
              <a:rPr lang="en-US" sz="1400" dirty="0">
                <a:solidFill>
                  <a:srgbClr val="0070C0"/>
                </a:solidFill>
                <a:effectLst/>
                <a:latin typeface="Calibri" panose="020F0502020204030204" pitchFamily="34" charset="0"/>
              </a:rPr>
              <a:t>Location for provision of Bush </a:t>
            </a:r>
            <a:endParaRPr lang="en-IN" sz="1400" dirty="0">
              <a:solidFill>
                <a:srgbClr val="0070C0"/>
              </a:solidFill>
              <a:ea typeface="Cambria Math" panose="02040503050406030204" pitchFamily="18" charset="0"/>
            </a:endParaRPr>
          </a:p>
        </p:txBody>
      </p:sp>
      <p:sp>
        <p:nvSpPr>
          <p:cNvPr id="5" name="TextBox 4">
            <a:extLst>
              <a:ext uri="{FF2B5EF4-FFF2-40B4-BE49-F238E27FC236}">
                <a16:creationId xmlns:a16="http://schemas.microsoft.com/office/drawing/2014/main" id="{5FEAAAF5-7254-4A6D-8A11-F71195CEDB62}"/>
              </a:ext>
            </a:extLst>
          </p:cNvPr>
          <p:cNvSpPr txBox="1"/>
          <p:nvPr/>
        </p:nvSpPr>
        <p:spPr>
          <a:xfrm>
            <a:off x="10292080" y="3068320"/>
            <a:ext cx="1635760" cy="584775"/>
          </a:xfrm>
          <a:prstGeom prst="rect">
            <a:avLst/>
          </a:prstGeom>
          <a:noFill/>
          <a:ln w="19050">
            <a:solidFill>
              <a:schemeClr val="tx1"/>
            </a:solidFill>
          </a:ln>
        </p:spPr>
        <p:txBody>
          <a:bodyPr wrap="square" rtlCol="0">
            <a:spAutoFit/>
          </a:bodyPr>
          <a:lstStyle/>
          <a:p>
            <a:r>
              <a:rPr lang="en-IN" sz="1600" dirty="0">
                <a:solidFill>
                  <a:schemeClr val="bg1"/>
                </a:solidFill>
                <a:latin typeface="Arial Black" panose="020B0A04020102020204" pitchFamily="34" charset="0"/>
              </a:rPr>
              <a:t>Modification is Required</a:t>
            </a:r>
            <a:endParaRPr lang="en-IN" sz="1100" dirty="0">
              <a:solidFill>
                <a:schemeClr val="bg1"/>
              </a:solidFill>
              <a:latin typeface="Arial Black" panose="020B0A04020102020204" pitchFamily="34" charset="0"/>
            </a:endParaRPr>
          </a:p>
        </p:txBody>
      </p:sp>
      <p:cxnSp>
        <p:nvCxnSpPr>
          <p:cNvPr id="13" name="Straight Arrow Connector 12">
            <a:extLst>
              <a:ext uri="{FF2B5EF4-FFF2-40B4-BE49-F238E27FC236}">
                <a16:creationId xmlns:a16="http://schemas.microsoft.com/office/drawing/2014/main" id="{F03F60C8-AFF9-4E13-A8AA-20CE68951A07}"/>
              </a:ext>
            </a:extLst>
          </p:cNvPr>
          <p:cNvCxnSpPr>
            <a:stCxn id="5" idx="0"/>
          </p:cNvCxnSpPr>
          <p:nvPr/>
        </p:nvCxnSpPr>
        <p:spPr>
          <a:xfrm flipH="1" flipV="1">
            <a:off x="9936480" y="2021840"/>
            <a:ext cx="1173480" cy="10464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794F22E-B807-468A-82CA-C15A800CFAB5}"/>
              </a:ext>
            </a:extLst>
          </p:cNvPr>
          <p:cNvCxnSpPr>
            <a:stCxn id="5" idx="1"/>
          </p:cNvCxnSpPr>
          <p:nvPr/>
        </p:nvCxnSpPr>
        <p:spPr>
          <a:xfrm flipH="1" flipV="1">
            <a:off x="9834880" y="2905760"/>
            <a:ext cx="457200" cy="45494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pic>
        <p:nvPicPr>
          <p:cNvPr id="22" name="Picture 21">
            <a:extLst>
              <a:ext uri="{FF2B5EF4-FFF2-40B4-BE49-F238E27FC236}">
                <a16:creationId xmlns:a16="http://schemas.microsoft.com/office/drawing/2014/main" id="{8DE676EB-C640-406A-8D2D-91C241000E24}"/>
              </a:ext>
            </a:extLst>
          </p:cNvPr>
          <p:cNvPicPr>
            <a:picLocks noChangeAspect="1"/>
          </p:cNvPicPr>
          <p:nvPr/>
        </p:nvPicPr>
        <p:blipFill>
          <a:blip r:embed="rId6"/>
          <a:stretch>
            <a:fillRect/>
          </a:stretch>
        </p:blipFill>
        <p:spPr>
          <a:xfrm>
            <a:off x="109971" y="3934897"/>
            <a:ext cx="11972057" cy="2484335"/>
          </a:xfrm>
          <a:prstGeom prst="rect">
            <a:avLst/>
          </a:prstGeom>
        </p:spPr>
      </p:pic>
      <p:sp>
        <p:nvSpPr>
          <p:cNvPr id="24" name="Rectangle 23">
            <a:extLst>
              <a:ext uri="{FF2B5EF4-FFF2-40B4-BE49-F238E27FC236}">
                <a16:creationId xmlns:a16="http://schemas.microsoft.com/office/drawing/2014/main" id="{66DA5302-D44B-4D65-B962-B726114A4C8E}"/>
              </a:ext>
            </a:extLst>
          </p:cNvPr>
          <p:cNvSpPr/>
          <p:nvPr/>
        </p:nvSpPr>
        <p:spPr>
          <a:xfrm>
            <a:off x="8940800" y="3949914"/>
            <a:ext cx="2387600" cy="16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DC6DE8F7-19E5-4231-9305-B284AF013C55}"/>
              </a:ext>
            </a:extLst>
          </p:cNvPr>
          <p:cNvSpPr txBox="1"/>
          <p:nvPr/>
        </p:nvSpPr>
        <p:spPr>
          <a:xfrm>
            <a:off x="0" y="6488668"/>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19: Root Cause Analysis for Eccentric </a:t>
            </a:r>
            <a:r>
              <a:rPr lang="en-IN" sz="1800" dirty="0" err="1">
                <a:solidFill>
                  <a:srgbClr val="0070C0"/>
                </a:solidFill>
                <a:ea typeface="Cambria Math" panose="02040503050406030204" pitchFamily="18" charset="0"/>
              </a:rPr>
              <a:t>Catridges</a:t>
            </a:r>
            <a:endParaRPr lang="en-IN" sz="1800" dirty="0">
              <a:solidFill>
                <a:srgbClr val="0070C0"/>
              </a:solidFill>
              <a:ea typeface="Cambria Math" panose="02040503050406030204" pitchFamily="18" charset="0"/>
            </a:endParaRPr>
          </a:p>
        </p:txBody>
      </p:sp>
      <p:sp>
        <p:nvSpPr>
          <p:cNvPr id="25" name="TextBox 24">
            <a:extLst>
              <a:ext uri="{FF2B5EF4-FFF2-40B4-BE49-F238E27FC236}">
                <a16:creationId xmlns:a16="http://schemas.microsoft.com/office/drawing/2014/main" id="{5FE9DE16-B4EC-412A-87F6-8E6EB0E7F507}"/>
              </a:ext>
            </a:extLst>
          </p:cNvPr>
          <p:cNvSpPr txBox="1"/>
          <p:nvPr/>
        </p:nvSpPr>
        <p:spPr>
          <a:xfrm>
            <a:off x="0" y="1140246"/>
            <a:ext cx="8623517" cy="2616101"/>
          </a:xfrm>
          <a:prstGeom prst="rect">
            <a:avLst/>
          </a:prstGeom>
          <a:noFill/>
        </p:spPr>
        <p:txBody>
          <a:bodyPr wrap="square" rtlCol="0">
            <a:spAutoFit/>
          </a:bodyPr>
          <a:lstStyle/>
          <a:p>
            <a:r>
              <a:rPr lang="en-US" sz="2400" b="1" dirty="0">
                <a:solidFill>
                  <a:srgbClr val="000000"/>
                </a:solidFill>
                <a:effectLst/>
                <a:latin typeface="Bahnschrift SemiBold SemiConden" panose="020B0502040204020203" pitchFamily="34" charset="0"/>
              </a:rPr>
              <a:t>Problem Analysis:</a:t>
            </a:r>
            <a:r>
              <a:rPr lang="en-US" sz="2400" b="1" dirty="0">
                <a:solidFill>
                  <a:srgbClr val="000000"/>
                </a:solidFill>
                <a:effectLst/>
                <a:latin typeface="Calibri-Bold"/>
              </a:rPr>
              <a:t> </a:t>
            </a:r>
            <a:endParaRPr lang="en-US" sz="24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If play exists between the eccentric cartridges of the pinch roll assembly</a:t>
            </a:r>
            <a:r>
              <a:rPr lang="en-US" sz="2000" dirty="0"/>
              <a:t> </a:t>
            </a:r>
            <a:r>
              <a:rPr lang="en-US" sz="2000" dirty="0">
                <a:solidFill>
                  <a:srgbClr val="000000"/>
                </a:solidFill>
                <a:effectLst/>
                <a:latin typeface="Calibri" panose="020F0502020204030204" pitchFamily="34" charset="0"/>
              </a:rPr>
              <a:t>then the gap between the pinch rolls will not be uniform which will result in inefficient braking of rebars.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On close examination of the pinch roll assembly it was observed that the reason for this play is the wear and tear of the pin about which the eccentric cartridges pivot.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Wearing of pin reduces the MTBM cycle of the pinch roll unit</a:t>
            </a:r>
            <a:endParaRPr lang="en-IN" sz="2000" dirty="0"/>
          </a:p>
        </p:txBody>
      </p:sp>
    </p:spTree>
    <p:extLst>
      <p:ext uri="{BB962C8B-B14F-4D97-AF65-F5344CB8AC3E}">
        <p14:creationId xmlns:p14="http://schemas.microsoft.com/office/powerpoint/2010/main" val="182043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6000" b="1" dirty="0">
                <a:solidFill>
                  <a:schemeClr val="tx1"/>
                </a:solidFill>
                <a:latin typeface="Bahnschrift SemiBold" panose="020B0502040204020203" pitchFamily="34" charset="0"/>
                <a:ea typeface="Cambria Math" panose="02040503050406030204" pitchFamily="18" charset="0"/>
              </a:rPr>
              <a:t>Braking Pinch Roll</a:t>
            </a:r>
            <a:endParaRPr lang="en-IN" b="1" dirty="0">
              <a:solidFill>
                <a:schemeClr val="tx1"/>
              </a:solidFill>
              <a:latin typeface="Bahnschrift SemiBold" panose="020B0502040204020203" pitchFamily="34" charset="0"/>
              <a:ea typeface="Cambria Math" panose="02040503050406030204" pitchFamily="18" charset="0"/>
            </a:endParaRP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461E84-C10D-4D99-8C5E-A2751FD87C4E}"/>
              </a:ext>
            </a:extLst>
          </p:cNvPr>
          <p:cNvSpPr txBox="1"/>
          <p:nvPr/>
        </p:nvSpPr>
        <p:spPr>
          <a:xfrm>
            <a:off x="0" y="1206230"/>
            <a:ext cx="7172325" cy="5570756"/>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A braking pinch roll is a mechanical device used to control and slow down moving material. </a:t>
            </a:r>
          </a:p>
          <a:p>
            <a:endParaRPr lang="en-US" sz="1200" dirty="0"/>
          </a:p>
          <a:p>
            <a:r>
              <a:rPr lang="en-US" b="1" dirty="0">
                <a:latin typeface="Bahnschrift SemiBold SemiConden" panose="020B0502040204020203" pitchFamily="34" charset="0"/>
              </a:rPr>
              <a:t>Principle:</a:t>
            </a:r>
            <a:endParaRPr lang="en-US" dirty="0">
              <a:latin typeface="Bahnschrift SemiBold SemiConden" panose="020B0502040204020203" pitchFamily="34" charset="0"/>
            </a:endParaRPr>
          </a:p>
          <a:p>
            <a:pPr>
              <a:buFont typeface="Arial" panose="020B0604020202020204" pitchFamily="34" charset="0"/>
              <a:buChar char="•"/>
            </a:pPr>
            <a:r>
              <a:rPr lang="en-US" dirty="0"/>
              <a:t>It consists of two counter-rotating rollers positioned close together.</a:t>
            </a:r>
          </a:p>
          <a:p>
            <a:pPr>
              <a:buFont typeface="Arial" panose="020B0604020202020204" pitchFamily="34" charset="0"/>
              <a:buChar char="•"/>
            </a:pPr>
            <a:r>
              <a:rPr lang="en-US" dirty="0"/>
              <a:t>By applying pressure, these rollers can grip the material passing between them.</a:t>
            </a:r>
          </a:p>
          <a:p>
            <a:pPr>
              <a:buFont typeface="Arial" panose="020B0604020202020204" pitchFamily="34" charset="0"/>
              <a:buChar char="•"/>
            </a:pPr>
            <a:r>
              <a:rPr lang="en-US" dirty="0"/>
              <a:t>The friction between the rollers and the material creates a braking force that opposes the material's movement.</a:t>
            </a:r>
          </a:p>
          <a:p>
            <a:endParaRPr lang="en-US" dirty="0"/>
          </a:p>
          <a:p>
            <a:r>
              <a:rPr lang="en-US" sz="2000" b="1" dirty="0">
                <a:latin typeface="Bahnschrift SemiBold SemiConden" panose="020B0502040204020203" pitchFamily="34" charset="0"/>
              </a:rPr>
              <a:t>Function:</a:t>
            </a:r>
            <a:endParaRPr lang="en-US" sz="2000" dirty="0">
              <a:latin typeface="Bahnschrift SemiBold SemiConden" panose="020B0502040204020203" pitchFamily="34" charset="0"/>
            </a:endParaRPr>
          </a:p>
          <a:p>
            <a:r>
              <a:rPr lang="en-US" dirty="0">
                <a:ea typeface="Cambria Math" panose="02040503050406030204" pitchFamily="18" charset="0"/>
              </a:rPr>
              <a:t>Their primary function is to decelerate or stop moving material, such as sheets of metal or bars. This can be done for various reasons: </a:t>
            </a:r>
          </a:p>
          <a:p>
            <a:pPr marL="742950" lvl="1" indent="-285750">
              <a:buFont typeface="Arial" panose="020B0604020202020204" pitchFamily="34" charset="0"/>
              <a:buChar char="•"/>
            </a:pPr>
            <a:r>
              <a:rPr lang="en-US" b="1" dirty="0">
                <a:ea typeface="Cambria Math" panose="02040503050406030204" pitchFamily="18" charset="0"/>
              </a:rPr>
              <a:t>Controlled feeding:</a:t>
            </a:r>
            <a:r>
              <a:rPr lang="en-US" dirty="0">
                <a:ea typeface="Cambria Math" panose="02040503050406030204" pitchFamily="18" charset="0"/>
              </a:rPr>
              <a:t> Pinch rolls can maintain a steady tension on the material as it moves through processing stages.</a:t>
            </a:r>
          </a:p>
          <a:p>
            <a:pPr marL="742950" lvl="1" indent="-285750">
              <a:buFont typeface="Arial" panose="020B0604020202020204" pitchFamily="34" charset="0"/>
              <a:buChar char="•"/>
            </a:pPr>
            <a:r>
              <a:rPr lang="en-US" b="1" dirty="0">
                <a:ea typeface="Cambria Math" panose="02040503050406030204" pitchFamily="18" charset="0"/>
              </a:rPr>
              <a:t>Stopping:</a:t>
            </a:r>
            <a:r>
              <a:rPr lang="en-US" dirty="0">
                <a:ea typeface="Cambria Math" panose="02040503050406030204" pitchFamily="18" charset="0"/>
              </a:rPr>
              <a:t> They can bring the material to a complete halt at specific points in the line.</a:t>
            </a:r>
          </a:p>
          <a:p>
            <a:pPr marL="742950" lvl="1" indent="-285750">
              <a:buFont typeface="Arial" panose="020B0604020202020204" pitchFamily="34" charset="0"/>
              <a:buChar char="•"/>
            </a:pPr>
            <a:r>
              <a:rPr lang="en-US" b="1" dirty="0">
                <a:ea typeface="Cambria Math" panose="02040503050406030204" pitchFamily="18" charset="0"/>
              </a:rPr>
              <a:t>Tail braking:</a:t>
            </a:r>
            <a:r>
              <a:rPr lang="en-US" dirty="0">
                <a:ea typeface="Cambria Math" panose="02040503050406030204" pitchFamily="18" charset="0"/>
              </a:rPr>
              <a:t> In high-speed processes, they can prevent the tail end of the material from accelerating after leaving a processing stage.</a:t>
            </a:r>
          </a:p>
          <a:p>
            <a:pPr lvl="1"/>
            <a:endParaRPr lang="en-US" dirty="0"/>
          </a:p>
        </p:txBody>
      </p:sp>
      <p:sp>
        <p:nvSpPr>
          <p:cNvPr id="4" name="AutoShape 2" descr="Jsz-20 Pinch Roll - China Pinch Roll, Pinch Braking Roller |  Made-in-China.com">
            <a:extLst>
              <a:ext uri="{FF2B5EF4-FFF2-40B4-BE49-F238E27FC236}">
                <a16:creationId xmlns:a16="http://schemas.microsoft.com/office/drawing/2014/main" id="{012C3602-7573-410E-A0A6-1D182ED087EF}"/>
              </a:ext>
            </a:extLst>
          </p:cNvPr>
          <p:cNvSpPr>
            <a:spLocks noChangeAspect="1" noChangeArrowheads="1"/>
          </p:cNvSpPr>
          <p:nvPr/>
        </p:nvSpPr>
        <p:spPr bwMode="auto">
          <a:xfrm>
            <a:off x="11873038" y="1734562"/>
            <a:ext cx="1717416" cy="1335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7" name="Rectangle 6">
            <a:extLst>
              <a:ext uri="{FF2B5EF4-FFF2-40B4-BE49-F238E27FC236}">
                <a16:creationId xmlns:a16="http://schemas.microsoft.com/office/drawing/2014/main" id="{F24088DC-8BF9-4804-8E40-49A56BEB58F0}"/>
              </a:ext>
            </a:extLst>
          </p:cNvPr>
          <p:cNvSpPr/>
          <p:nvPr/>
        </p:nvSpPr>
        <p:spPr>
          <a:xfrm>
            <a:off x="7472083" y="3222197"/>
            <a:ext cx="4562475" cy="2471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IN" dirty="0">
                <a:solidFill>
                  <a:srgbClr val="0070C0"/>
                </a:solidFill>
                <a:ea typeface="Cambria Math" panose="02040503050406030204" pitchFamily="18" charset="0"/>
              </a:rPr>
              <a:t>Fig 1: Braking Pinch Roll Assembly </a:t>
            </a:r>
          </a:p>
        </p:txBody>
      </p:sp>
      <p:sp>
        <p:nvSpPr>
          <p:cNvPr id="13" name="Rectangle 12">
            <a:extLst>
              <a:ext uri="{FF2B5EF4-FFF2-40B4-BE49-F238E27FC236}">
                <a16:creationId xmlns:a16="http://schemas.microsoft.com/office/drawing/2014/main" id="{DD183397-9854-4D46-B518-776897B048AE}"/>
              </a:ext>
            </a:extLst>
          </p:cNvPr>
          <p:cNvSpPr/>
          <p:nvPr/>
        </p:nvSpPr>
        <p:spPr>
          <a:xfrm>
            <a:off x="7239000" y="6505574"/>
            <a:ext cx="4953000" cy="1721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IN" dirty="0">
                <a:solidFill>
                  <a:srgbClr val="0070C0"/>
                </a:solidFill>
                <a:ea typeface="Cambria Math" panose="02040503050406030204" pitchFamily="18" charset="0"/>
              </a:rPr>
              <a:t>Fig 2: Braking Pinch Roll Functioning</a:t>
            </a:r>
            <a:endParaRPr lang="en-IN" dirty="0">
              <a:solidFill>
                <a:srgbClr val="0070C0"/>
              </a:solidFill>
              <a:latin typeface="Californian FB" panose="0207040306080B030204" pitchFamily="18" charset="0"/>
              <a:ea typeface="Cambria Math" panose="02040503050406030204" pitchFamily="18" charset="0"/>
            </a:endParaRPr>
          </a:p>
        </p:txBody>
      </p:sp>
      <p:pic>
        <p:nvPicPr>
          <p:cNvPr id="1026" name="Picture 2" descr="Tail Braking Pinch Rolls in Rolling Mill">
            <a:extLst>
              <a:ext uri="{FF2B5EF4-FFF2-40B4-BE49-F238E27FC236}">
                <a16:creationId xmlns:a16="http://schemas.microsoft.com/office/drawing/2014/main" id="{2CF15D62-A599-44F1-8599-406A67C08A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7" t="12939" r="1029" b="25000"/>
          <a:stretch/>
        </p:blipFill>
        <p:spPr bwMode="auto">
          <a:xfrm>
            <a:off x="7472083" y="884590"/>
            <a:ext cx="4634038" cy="22919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il Break Pinch Roll, Breaker Pinch Roll, Rolling Mill Pinch Roll,  Pneumatic Pinch Roller, Cantilever type Pinch Roll, Breaker Pinch Roll  Manufacturer From India">
            <a:extLst>
              <a:ext uri="{FF2B5EF4-FFF2-40B4-BE49-F238E27FC236}">
                <a16:creationId xmlns:a16="http://schemas.microsoft.com/office/drawing/2014/main" id="{DB932D5A-ECB7-4B34-B92D-3FE79D66AA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563" y="3999271"/>
            <a:ext cx="4795558" cy="237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82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64DE86-2F00-46CB-A291-57AF2BD85581}"/>
              </a:ext>
            </a:extLst>
          </p:cNvPr>
          <p:cNvSpPr txBox="1"/>
          <p:nvPr/>
        </p:nvSpPr>
        <p:spPr>
          <a:xfrm>
            <a:off x="0" y="0"/>
            <a:ext cx="12192000" cy="2923877"/>
          </a:xfrm>
          <a:prstGeom prst="rect">
            <a:avLst/>
          </a:prstGeom>
          <a:noFill/>
        </p:spPr>
        <p:txBody>
          <a:bodyPr wrap="square" rtlCol="0">
            <a:spAutoFit/>
          </a:bodyPr>
          <a:lstStyle/>
          <a:p>
            <a:r>
              <a:rPr lang="en-US" sz="2000" b="1" dirty="0">
                <a:solidFill>
                  <a:srgbClr val="000000"/>
                </a:solidFill>
                <a:latin typeface="Bahnschrift SemiBold SemiConden" panose="020B0502040204020203" pitchFamily="34" charset="0"/>
              </a:rPr>
              <a:t>Recommended Solutions: </a:t>
            </a:r>
          </a:p>
          <a:p>
            <a:r>
              <a:rPr lang="en-US" sz="2000" dirty="0">
                <a:solidFill>
                  <a:srgbClr val="000000"/>
                </a:solidFill>
                <a:effectLst/>
                <a:latin typeface="Calibri" panose="020F0502020204030204" pitchFamily="34" charset="0"/>
              </a:rPr>
              <a:t>From the root cause analysis, we can infer that bushings are required to be installed between the pin                      and eccentric cartridge. Therefore, the play between the cartridges can be eliminated by the: </a:t>
            </a:r>
            <a:endParaRPr lang="en-US" sz="2400" dirty="0"/>
          </a:p>
          <a:p>
            <a:r>
              <a:rPr lang="en-US" sz="2000" b="1" dirty="0">
                <a:solidFill>
                  <a:srgbClr val="000000"/>
                </a:solidFill>
                <a:latin typeface="Bahnschrift SemiBold SemiConden" panose="020B0502040204020203" pitchFamily="34" charset="0"/>
              </a:rPr>
              <a:t>Use of Bush between Pin and Cartridge:</a:t>
            </a:r>
            <a:endParaRPr lang="en-US" sz="2400" dirty="0">
              <a:latin typeface="Bahnschrift SemiBold SemiConden" panose="020B0502040204020203" pitchFamily="34" charset="0"/>
            </a:endParaRPr>
          </a:p>
          <a:p>
            <a:r>
              <a:rPr lang="en-US" sz="2000" dirty="0">
                <a:solidFill>
                  <a:srgbClr val="000000"/>
                </a:solidFill>
                <a:effectLst/>
                <a:latin typeface="Arial" panose="020B0604020202020204" pitchFamily="34" charset="0"/>
              </a:rPr>
              <a:t>• </a:t>
            </a:r>
            <a:r>
              <a:rPr lang="en-US" sz="2000" dirty="0">
                <a:solidFill>
                  <a:srgbClr val="000000"/>
                </a:solidFill>
                <a:effectLst/>
                <a:latin typeface="Calibri" panose="020F0502020204030204" pitchFamily="34" charset="0"/>
              </a:rPr>
              <a:t>By using a bush we can ensure that the pin won’t wear and hole of the eccentric cartridge won’t enlarge. </a:t>
            </a:r>
            <a:endParaRPr lang="en-US" sz="2400" dirty="0"/>
          </a:p>
          <a:p>
            <a:r>
              <a:rPr lang="en-US" sz="2000" dirty="0">
                <a:solidFill>
                  <a:srgbClr val="000000"/>
                </a:solidFill>
                <a:effectLst/>
                <a:latin typeface="Arial" panose="020B0604020202020204" pitchFamily="34" charset="0"/>
              </a:rPr>
              <a:t>• </a:t>
            </a:r>
            <a:r>
              <a:rPr lang="en-US" sz="2000" dirty="0">
                <a:solidFill>
                  <a:srgbClr val="000000"/>
                </a:solidFill>
                <a:effectLst/>
                <a:latin typeface="Calibri" panose="020F0502020204030204" pitchFamily="34" charset="0"/>
              </a:rPr>
              <a:t>Replacement of the bush would also be more convenient and cost efficient as compared to replacement of pin. </a:t>
            </a:r>
            <a:endParaRPr lang="en-US" sz="2400" dirty="0"/>
          </a:p>
          <a:p>
            <a:r>
              <a:rPr lang="en-US" sz="2000" dirty="0">
                <a:solidFill>
                  <a:srgbClr val="000000"/>
                </a:solidFill>
                <a:effectLst/>
                <a:latin typeface="Arial" panose="020B0604020202020204" pitchFamily="34" charset="0"/>
              </a:rPr>
              <a:t>• </a:t>
            </a:r>
            <a:r>
              <a:rPr lang="en-US" sz="2000" dirty="0">
                <a:solidFill>
                  <a:srgbClr val="000000"/>
                </a:solidFill>
                <a:effectLst/>
                <a:latin typeface="Calibri" panose="020F0502020204030204" pitchFamily="34" charset="0"/>
              </a:rPr>
              <a:t>Therefore, overall downtime of the mill will be reduced and the monetary losses incurred would also be </a:t>
            </a:r>
            <a:r>
              <a:rPr lang="en-US" sz="2000" dirty="0" err="1">
                <a:solidFill>
                  <a:srgbClr val="000000"/>
                </a:solidFill>
                <a:effectLst/>
                <a:latin typeface="Calibri" panose="020F0502020204030204" pitchFamily="34" charset="0"/>
              </a:rPr>
              <a:t>minimised</a:t>
            </a:r>
            <a:r>
              <a:rPr lang="en-US" sz="2000" dirty="0">
                <a:solidFill>
                  <a:srgbClr val="000000"/>
                </a:solidFill>
                <a:effectLst/>
                <a:latin typeface="Calibri" panose="020F0502020204030204" pitchFamily="34" charset="0"/>
              </a:rPr>
              <a:t>. </a:t>
            </a:r>
            <a:endParaRPr lang="en-US" sz="2400" dirty="0"/>
          </a:p>
          <a:p>
            <a:r>
              <a:rPr lang="en-US" sz="2000" dirty="0">
                <a:solidFill>
                  <a:srgbClr val="000000"/>
                </a:solidFill>
                <a:effectLst/>
                <a:latin typeface="Arial" panose="020B0604020202020204" pitchFamily="34" charset="0"/>
              </a:rPr>
              <a:t>• </a:t>
            </a:r>
            <a:r>
              <a:rPr lang="en-US" sz="2000" dirty="0">
                <a:solidFill>
                  <a:srgbClr val="000000"/>
                </a:solidFill>
                <a:effectLst/>
                <a:latin typeface="Calibri" panose="020F0502020204030204" pitchFamily="34" charset="0"/>
              </a:rPr>
              <a:t>The material of the bushings is: UNS F13101 (ASTM A48) </a:t>
            </a:r>
            <a:endParaRPr lang="en-IN" sz="2000" dirty="0"/>
          </a:p>
        </p:txBody>
      </p:sp>
      <p:pic>
        <p:nvPicPr>
          <p:cNvPr id="4" name="Picture 3">
            <a:extLst>
              <a:ext uri="{FF2B5EF4-FFF2-40B4-BE49-F238E27FC236}">
                <a16:creationId xmlns:a16="http://schemas.microsoft.com/office/drawing/2014/main" id="{B6111310-FFF8-4CFF-B6F9-78ACF7AE0FC8}"/>
              </a:ext>
            </a:extLst>
          </p:cNvPr>
          <p:cNvPicPr>
            <a:picLocks noChangeAspect="1"/>
          </p:cNvPicPr>
          <p:nvPr/>
        </p:nvPicPr>
        <p:blipFill>
          <a:blip r:embed="rId4"/>
          <a:stretch>
            <a:fillRect/>
          </a:stretch>
        </p:blipFill>
        <p:spPr>
          <a:xfrm>
            <a:off x="1" y="3363086"/>
            <a:ext cx="3648634" cy="2286001"/>
          </a:xfrm>
          <a:prstGeom prst="rect">
            <a:avLst/>
          </a:prstGeom>
        </p:spPr>
      </p:pic>
      <p:pic>
        <p:nvPicPr>
          <p:cNvPr id="6" name="Picture 5">
            <a:extLst>
              <a:ext uri="{FF2B5EF4-FFF2-40B4-BE49-F238E27FC236}">
                <a16:creationId xmlns:a16="http://schemas.microsoft.com/office/drawing/2014/main" id="{2A83D575-4828-4933-9CA7-F5B1C141E91F}"/>
              </a:ext>
            </a:extLst>
          </p:cNvPr>
          <p:cNvPicPr>
            <a:picLocks noChangeAspect="1"/>
          </p:cNvPicPr>
          <p:nvPr/>
        </p:nvPicPr>
        <p:blipFill>
          <a:blip r:embed="rId5"/>
          <a:stretch>
            <a:fillRect/>
          </a:stretch>
        </p:blipFill>
        <p:spPr>
          <a:xfrm>
            <a:off x="4043083" y="3363086"/>
            <a:ext cx="3845859" cy="2286001"/>
          </a:xfrm>
          <a:prstGeom prst="rect">
            <a:avLst/>
          </a:prstGeom>
        </p:spPr>
      </p:pic>
      <p:pic>
        <p:nvPicPr>
          <p:cNvPr id="10" name="Picture 9">
            <a:extLst>
              <a:ext uri="{FF2B5EF4-FFF2-40B4-BE49-F238E27FC236}">
                <a16:creationId xmlns:a16="http://schemas.microsoft.com/office/drawing/2014/main" id="{66826878-6963-43C9-BC01-7B4652DF8110}"/>
              </a:ext>
            </a:extLst>
          </p:cNvPr>
          <p:cNvPicPr>
            <a:picLocks noChangeAspect="1"/>
          </p:cNvPicPr>
          <p:nvPr/>
        </p:nvPicPr>
        <p:blipFill>
          <a:blip r:embed="rId6"/>
          <a:stretch>
            <a:fillRect/>
          </a:stretch>
        </p:blipFill>
        <p:spPr>
          <a:xfrm>
            <a:off x="8023412" y="3316940"/>
            <a:ext cx="4043082" cy="2378292"/>
          </a:xfrm>
          <a:prstGeom prst="rect">
            <a:avLst/>
          </a:prstGeom>
        </p:spPr>
      </p:pic>
      <p:sp>
        <p:nvSpPr>
          <p:cNvPr id="14" name="TextBox 13">
            <a:extLst>
              <a:ext uri="{FF2B5EF4-FFF2-40B4-BE49-F238E27FC236}">
                <a16:creationId xmlns:a16="http://schemas.microsoft.com/office/drawing/2014/main" id="{D80C3261-FFA5-49F5-B710-1E347DF36C6C}"/>
              </a:ext>
            </a:extLst>
          </p:cNvPr>
          <p:cNvSpPr txBox="1"/>
          <p:nvPr/>
        </p:nvSpPr>
        <p:spPr>
          <a:xfrm>
            <a:off x="511320" y="5910132"/>
            <a:ext cx="2956560" cy="523220"/>
          </a:xfrm>
          <a:prstGeom prst="rect">
            <a:avLst/>
          </a:prstGeom>
          <a:noFill/>
        </p:spPr>
        <p:txBody>
          <a:bodyPr wrap="square" rtlCol="0">
            <a:spAutoFit/>
          </a:bodyPr>
          <a:lstStyle/>
          <a:p>
            <a:r>
              <a:rPr lang="en-IN" sz="1400" dirty="0">
                <a:solidFill>
                  <a:srgbClr val="0070C0"/>
                </a:solidFill>
                <a:ea typeface="Cambria Math" panose="02040503050406030204" pitchFamily="18" charset="0"/>
              </a:rPr>
              <a:t>Fig 19: </a:t>
            </a:r>
            <a:r>
              <a:rPr lang="en-US" sz="1400" dirty="0">
                <a:solidFill>
                  <a:srgbClr val="0070C0"/>
                </a:solidFill>
                <a:effectLst/>
                <a:latin typeface="Calibri" panose="020F0502020204030204" pitchFamily="34" charset="0"/>
              </a:rPr>
              <a:t>Cut Section of Pin with bushes added </a:t>
            </a:r>
            <a:endParaRPr lang="en-IN" sz="1400" dirty="0">
              <a:solidFill>
                <a:srgbClr val="0070C0"/>
              </a:solidFill>
              <a:ea typeface="Cambria Math" panose="02040503050406030204" pitchFamily="18" charset="0"/>
            </a:endParaRPr>
          </a:p>
        </p:txBody>
      </p:sp>
      <p:sp>
        <p:nvSpPr>
          <p:cNvPr id="15" name="TextBox 14">
            <a:extLst>
              <a:ext uri="{FF2B5EF4-FFF2-40B4-BE49-F238E27FC236}">
                <a16:creationId xmlns:a16="http://schemas.microsoft.com/office/drawing/2014/main" id="{EBC028B6-1C83-41CD-8141-99B5E3F84E78}"/>
              </a:ext>
            </a:extLst>
          </p:cNvPr>
          <p:cNvSpPr txBox="1"/>
          <p:nvPr/>
        </p:nvSpPr>
        <p:spPr>
          <a:xfrm>
            <a:off x="8660238" y="5905046"/>
            <a:ext cx="2956560" cy="307777"/>
          </a:xfrm>
          <a:prstGeom prst="rect">
            <a:avLst/>
          </a:prstGeom>
          <a:noFill/>
        </p:spPr>
        <p:txBody>
          <a:bodyPr wrap="square" rtlCol="0">
            <a:spAutoFit/>
          </a:bodyPr>
          <a:lstStyle/>
          <a:p>
            <a:r>
              <a:rPr lang="en-IN" sz="1400" dirty="0">
                <a:solidFill>
                  <a:srgbClr val="0070C0"/>
                </a:solidFill>
                <a:ea typeface="Cambria Math" panose="02040503050406030204" pitchFamily="18" charset="0"/>
              </a:rPr>
              <a:t>Fig 21: </a:t>
            </a:r>
            <a:r>
              <a:rPr lang="en-US" sz="1400" dirty="0">
                <a:solidFill>
                  <a:srgbClr val="0070C0"/>
                </a:solidFill>
                <a:latin typeface="Calibri" panose="020F0502020204030204" pitchFamily="34" charset="0"/>
                <a:ea typeface="Cambria Math" panose="02040503050406030204" pitchFamily="18" charset="0"/>
              </a:rPr>
              <a:t>Drawing Bush 2</a:t>
            </a:r>
            <a:endParaRPr lang="en-IN" sz="1400" dirty="0">
              <a:solidFill>
                <a:srgbClr val="0070C0"/>
              </a:solidFill>
              <a:ea typeface="Cambria Math" panose="02040503050406030204" pitchFamily="18" charset="0"/>
            </a:endParaRPr>
          </a:p>
        </p:txBody>
      </p:sp>
      <p:sp>
        <p:nvSpPr>
          <p:cNvPr id="16" name="TextBox 15">
            <a:extLst>
              <a:ext uri="{FF2B5EF4-FFF2-40B4-BE49-F238E27FC236}">
                <a16:creationId xmlns:a16="http://schemas.microsoft.com/office/drawing/2014/main" id="{E4F72EF8-FC2A-4165-A9E1-F9477BFA61F8}"/>
              </a:ext>
            </a:extLst>
          </p:cNvPr>
          <p:cNvSpPr txBox="1"/>
          <p:nvPr/>
        </p:nvSpPr>
        <p:spPr>
          <a:xfrm>
            <a:off x="4617720" y="5910132"/>
            <a:ext cx="2956560" cy="307777"/>
          </a:xfrm>
          <a:prstGeom prst="rect">
            <a:avLst/>
          </a:prstGeom>
          <a:noFill/>
        </p:spPr>
        <p:txBody>
          <a:bodyPr wrap="square" rtlCol="0">
            <a:spAutoFit/>
          </a:bodyPr>
          <a:lstStyle/>
          <a:p>
            <a:r>
              <a:rPr lang="en-IN" sz="1400" dirty="0">
                <a:solidFill>
                  <a:srgbClr val="0070C0"/>
                </a:solidFill>
                <a:ea typeface="Cambria Math" panose="02040503050406030204" pitchFamily="18" charset="0"/>
              </a:rPr>
              <a:t>Fig 20: </a:t>
            </a:r>
            <a:r>
              <a:rPr lang="en-US" sz="1400" dirty="0">
                <a:solidFill>
                  <a:srgbClr val="0070C0"/>
                </a:solidFill>
                <a:latin typeface="Calibri" panose="020F0502020204030204" pitchFamily="34" charset="0"/>
                <a:ea typeface="Cambria Math" panose="02040503050406030204" pitchFamily="18" charset="0"/>
              </a:rPr>
              <a:t>Drawing Bush 1</a:t>
            </a:r>
            <a:endParaRPr lang="en-IN" sz="1400" dirty="0">
              <a:solidFill>
                <a:srgbClr val="0070C0"/>
              </a:solidFill>
              <a:ea typeface="Cambria Math" panose="02040503050406030204" pitchFamily="18" charset="0"/>
            </a:endParaRPr>
          </a:p>
        </p:txBody>
      </p:sp>
    </p:spTree>
    <p:extLst>
      <p:ext uri="{BB962C8B-B14F-4D97-AF65-F5344CB8AC3E}">
        <p14:creationId xmlns:p14="http://schemas.microsoft.com/office/powerpoint/2010/main" val="78595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Eccentric Cartridges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6DA5302-D44B-4D65-B962-B726114A4C8E}"/>
              </a:ext>
            </a:extLst>
          </p:cNvPr>
          <p:cNvSpPr/>
          <p:nvPr/>
        </p:nvSpPr>
        <p:spPr>
          <a:xfrm>
            <a:off x="8940800" y="3949914"/>
            <a:ext cx="2387600" cy="16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15DD8B6-B371-4800-98A8-09A18EFFF0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3038"/>
            <a:ext cx="12192000" cy="5267433"/>
          </a:xfrm>
          <a:prstGeom prst="rect">
            <a:avLst/>
          </a:prstGeom>
        </p:spPr>
      </p:pic>
      <p:sp>
        <p:nvSpPr>
          <p:cNvPr id="16" name="TextBox 15">
            <a:extLst>
              <a:ext uri="{FF2B5EF4-FFF2-40B4-BE49-F238E27FC236}">
                <a16:creationId xmlns:a16="http://schemas.microsoft.com/office/drawing/2014/main" id="{EB06AC71-9500-4D3F-BD89-D7003B2AE327}"/>
              </a:ext>
            </a:extLst>
          </p:cNvPr>
          <p:cNvSpPr txBox="1"/>
          <p:nvPr/>
        </p:nvSpPr>
        <p:spPr>
          <a:xfrm>
            <a:off x="0" y="6488668"/>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22: Overview Drawing of Cut Section of Bushes Added, Drawn in AutoCAD</a:t>
            </a:r>
          </a:p>
        </p:txBody>
      </p:sp>
    </p:spTree>
    <p:extLst>
      <p:ext uri="{BB962C8B-B14F-4D97-AF65-F5344CB8AC3E}">
        <p14:creationId xmlns:p14="http://schemas.microsoft.com/office/powerpoint/2010/main" val="435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Summary</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6DA5302-D44B-4D65-B962-B726114A4C8E}"/>
              </a:ext>
            </a:extLst>
          </p:cNvPr>
          <p:cNvSpPr/>
          <p:nvPr/>
        </p:nvSpPr>
        <p:spPr>
          <a:xfrm>
            <a:off x="8940800" y="3949914"/>
            <a:ext cx="2387600" cy="164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Table 12">
            <a:extLst>
              <a:ext uri="{FF2B5EF4-FFF2-40B4-BE49-F238E27FC236}">
                <a16:creationId xmlns:a16="http://schemas.microsoft.com/office/drawing/2014/main" id="{28178C40-E6BA-4732-A734-F1D5F6EF8A9D}"/>
              </a:ext>
            </a:extLst>
          </p:cNvPr>
          <p:cNvGraphicFramePr>
            <a:graphicFrameLocks noGrp="1"/>
          </p:cNvGraphicFramePr>
          <p:nvPr>
            <p:extLst>
              <p:ext uri="{D42A27DB-BD31-4B8C-83A1-F6EECF244321}">
                <p14:modId xmlns:p14="http://schemas.microsoft.com/office/powerpoint/2010/main" val="1629625866"/>
              </p:ext>
            </p:extLst>
          </p:nvPr>
        </p:nvGraphicFramePr>
        <p:xfrm>
          <a:off x="131482" y="1123077"/>
          <a:ext cx="11908120" cy="5636578"/>
        </p:xfrm>
        <a:graphic>
          <a:graphicData uri="http://schemas.openxmlformats.org/drawingml/2006/table">
            <a:tbl>
              <a:tblPr firstRow="1" bandRow="1">
                <a:tableStyleId>{5C22544A-7EE6-4342-B048-85BDC9FD1C3A}</a:tableStyleId>
              </a:tblPr>
              <a:tblGrid>
                <a:gridCol w="2109694">
                  <a:extLst>
                    <a:ext uri="{9D8B030D-6E8A-4147-A177-3AD203B41FA5}">
                      <a16:colId xmlns:a16="http://schemas.microsoft.com/office/drawing/2014/main" val="65905740"/>
                    </a:ext>
                  </a:extLst>
                </a:gridCol>
                <a:gridCol w="3056965">
                  <a:extLst>
                    <a:ext uri="{9D8B030D-6E8A-4147-A177-3AD203B41FA5}">
                      <a16:colId xmlns:a16="http://schemas.microsoft.com/office/drawing/2014/main" val="1779900108"/>
                    </a:ext>
                  </a:extLst>
                </a:gridCol>
                <a:gridCol w="2850777">
                  <a:extLst>
                    <a:ext uri="{9D8B030D-6E8A-4147-A177-3AD203B41FA5}">
                      <a16:colId xmlns:a16="http://schemas.microsoft.com/office/drawing/2014/main" val="4135761158"/>
                    </a:ext>
                  </a:extLst>
                </a:gridCol>
                <a:gridCol w="3890684">
                  <a:extLst>
                    <a:ext uri="{9D8B030D-6E8A-4147-A177-3AD203B41FA5}">
                      <a16:colId xmlns:a16="http://schemas.microsoft.com/office/drawing/2014/main" val="418004698"/>
                    </a:ext>
                  </a:extLst>
                </a:gridCol>
              </a:tblGrid>
              <a:tr h="762356">
                <a:tc>
                  <a:txBody>
                    <a:bodyPr/>
                    <a:lstStyle/>
                    <a:p>
                      <a:pPr algn="ctr"/>
                      <a:r>
                        <a:rPr lang="en-IN" sz="2800" b="1" kern="1200" dirty="0">
                          <a:solidFill>
                            <a:schemeClr val="tx1"/>
                          </a:solidFill>
                          <a:effectLst/>
                          <a:latin typeface="Bahnschrift SemiBold SemiConden" panose="020B0502040204020203" pitchFamily="34" charset="0"/>
                          <a:ea typeface="+mn-ea"/>
                          <a:cs typeface="+mn-cs"/>
                        </a:rPr>
                        <a:t>Component </a:t>
                      </a:r>
                      <a:endParaRPr lang="en-IN" sz="2800" dirty="0">
                        <a:solidFill>
                          <a:schemeClr val="tx1"/>
                        </a:solidFill>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IN" sz="2800" dirty="0">
                          <a:solidFill>
                            <a:schemeClr val="tx1"/>
                          </a:solidFill>
                          <a:latin typeface="Bahnschrift SemiBold SemiConden" panose="020B0502040204020203" pitchFamily="34" charset="0"/>
                        </a:rPr>
                        <a:t>Piston Rolls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IN" sz="2800" dirty="0">
                          <a:solidFill>
                            <a:schemeClr val="tx1"/>
                          </a:solidFill>
                          <a:latin typeface="Bahnschrift SemiBold SemiConden" panose="020B0502040204020203" pitchFamily="34" charset="0"/>
                        </a:rPr>
                        <a:t>Pinch Rolls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IN" sz="2800" dirty="0">
                          <a:solidFill>
                            <a:schemeClr val="tx1"/>
                          </a:solidFill>
                          <a:latin typeface="Bahnschrift SemiBold SemiConden" panose="020B0502040204020203" pitchFamily="34" charset="0"/>
                        </a:rPr>
                        <a:t>Eccentric Cartridges</a:t>
                      </a:r>
                      <a:endParaRPr lang="en-IN" dirty="0">
                        <a:solidFill>
                          <a:schemeClr val="tx1"/>
                        </a:solidFill>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4481596"/>
                  </a:ext>
                </a:extLst>
              </a:tr>
              <a:tr h="1775836">
                <a:tc>
                  <a:txBody>
                    <a:bodyPr/>
                    <a:lstStyle/>
                    <a:p>
                      <a:pPr algn="ctr"/>
                      <a:r>
                        <a:rPr lang="en-IN" sz="3200" b="1" kern="1200" dirty="0">
                          <a:solidFill>
                            <a:schemeClr val="dk1"/>
                          </a:solidFill>
                          <a:effectLst/>
                          <a:latin typeface="Bahnschrift SemiBold SemiConden" panose="020B0502040204020203" pitchFamily="34" charset="0"/>
                          <a:ea typeface="+mn-ea"/>
                          <a:cs typeface="+mn-cs"/>
                        </a:rPr>
                        <a:t>Problem </a:t>
                      </a:r>
                      <a:endParaRPr lang="en-IN" sz="3200" dirty="0">
                        <a:latin typeface="Bahnschrift SemiBold SemiConden" panose="020B0502040204020203" pitchFamily="34" charset="0"/>
                      </a:endParaRPr>
                    </a:p>
                    <a:p>
                      <a:pPr algn="ctr"/>
                      <a:r>
                        <a:rPr lang="en-IN" sz="3200" b="1" kern="1200" dirty="0">
                          <a:solidFill>
                            <a:schemeClr val="dk1"/>
                          </a:solidFill>
                          <a:effectLst/>
                          <a:latin typeface="Bahnschrift SemiBold SemiConden" panose="020B0502040204020203" pitchFamily="34" charset="0"/>
                          <a:ea typeface="+mn-ea"/>
                          <a:cs typeface="+mn-cs"/>
                        </a:rPr>
                        <a:t>Definition </a:t>
                      </a:r>
                      <a:endParaRPr lang="en-IN" sz="3200" dirty="0">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3949927"/>
                  </a:ext>
                </a:extLst>
              </a:tr>
              <a:tr h="1665376">
                <a:tc>
                  <a:txBody>
                    <a:bodyPr/>
                    <a:lstStyle/>
                    <a:p>
                      <a:pPr algn="ctr"/>
                      <a:r>
                        <a:rPr lang="en-IN" sz="3200" b="1" kern="1200" dirty="0">
                          <a:solidFill>
                            <a:schemeClr val="dk1"/>
                          </a:solidFill>
                          <a:effectLst/>
                          <a:latin typeface="Bahnschrift SemiBold SemiConden" panose="020B0502040204020203" pitchFamily="34" charset="0"/>
                          <a:ea typeface="+mn-ea"/>
                          <a:cs typeface="+mn-cs"/>
                        </a:rPr>
                        <a:t>Root Cause </a:t>
                      </a:r>
                      <a:endParaRPr lang="en-IN" sz="3200" dirty="0">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kern="1200" dirty="0">
                          <a:solidFill>
                            <a:schemeClr val="dk1"/>
                          </a:solidFill>
                          <a:effectLst/>
                          <a:latin typeface="+mn-lt"/>
                          <a:ea typeface="+mn-ea"/>
                          <a:cs typeface="+mn-cs"/>
                        </a:rPr>
                        <a:t>Bending forces acting on the </a:t>
                      </a:r>
                      <a:endParaRPr lang="en-US" dirty="0"/>
                    </a:p>
                    <a:p>
                      <a:pPr algn="ctr"/>
                      <a:r>
                        <a:rPr lang="en-US" sz="1800" kern="1200" dirty="0">
                          <a:solidFill>
                            <a:schemeClr val="dk1"/>
                          </a:solidFill>
                          <a:effectLst/>
                          <a:latin typeface="+mn-lt"/>
                          <a:ea typeface="+mn-ea"/>
                          <a:cs typeface="+mn-cs"/>
                        </a:rPr>
                        <a:t>piston rod due to improper </a:t>
                      </a:r>
                      <a:endParaRPr lang="en-US" dirty="0"/>
                    </a:p>
                    <a:p>
                      <a:pPr algn="ctr"/>
                      <a:r>
                        <a:rPr lang="en-US" sz="1800" kern="1200" dirty="0">
                          <a:solidFill>
                            <a:schemeClr val="dk1"/>
                          </a:solidFill>
                          <a:effectLst/>
                          <a:latin typeface="+mn-lt"/>
                          <a:ea typeface="+mn-ea"/>
                          <a:cs typeface="+mn-cs"/>
                        </a:rPr>
                        <a:t>assembly of the cylinder causing it to fail prematurely from the neck of the threading.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kern="1200" dirty="0">
                          <a:solidFill>
                            <a:schemeClr val="dk1"/>
                          </a:solidFill>
                          <a:effectLst/>
                          <a:latin typeface="+mn-lt"/>
                          <a:ea typeface="+mn-ea"/>
                          <a:cs typeface="+mn-cs"/>
                        </a:rPr>
                        <a:t>Material of pinch roll has low surface hardness.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kern="1200" dirty="0">
                          <a:solidFill>
                            <a:schemeClr val="dk1"/>
                          </a:solidFill>
                          <a:effectLst/>
                          <a:latin typeface="+mn-lt"/>
                          <a:ea typeface="+mn-ea"/>
                          <a:cs typeface="+mn-cs"/>
                        </a:rPr>
                        <a:t>Due to absence of bushings, pin and </a:t>
                      </a:r>
                      <a:endParaRPr lang="en-US" dirty="0"/>
                    </a:p>
                    <a:p>
                      <a:pPr algn="ctr"/>
                      <a:r>
                        <a:rPr lang="en-US" sz="1800" kern="1200" dirty="0">
                          <a:solidFill>
                            <a:schemeClr val="dk1"/>
                          </a:solidFill>
                          <a:effectLst/>
                          <a:latin typeface="+mn-lt"/>
                          <a:ea typeface="+mn-ea"/>
                          <a:cs typeface="+mn-cs"/>
                        </a:rPr>
                        <a:t>hole wore out which caused play </a:t>
                      </a:r>
                      <a:endParaRPr lang="en-US" dirty="0"/>
                    </a:p>
                    <a:p>
                      <a:pPr algn="ctr"/>
                      <a:r>
                        <a:rPr lang="en-US" sz="1800" kern="1200" dirty="0">
                          <a:solidFill>
                            <a:schemeClr val="dk1"/>
                          </a:solidFill>
                          <a:effectLst/>
                          <a:latin typeface="+mn-lt"/>
                          <a:ea typeface="+mn-ea"/>
                          <a:cs typeface="+mn-cs"/>
                        </a:rPr>
                        <a:t>between eccentric cartridges.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5261902"/>
                  </a:ext>
                </a:extLst>
              </a:tr>
              <a:tr h="1361026">
                <a:tc>
                  <a:txBody>
                    <a:bodyPr/>
                    <a:lstStyle/>
                    <a:p>
                      <a:pPr algn="ctr"/>
                      <a:r>
                        <a:rPr lang="en-IN" sz="2400" b="1" kern="1200" dirty="0">
                          <a:solidFill>
                            <a:schemeClr val="dk1"/>
                          </a:solidFill>
                          <a:effectLst/>
                          <a:latin typeface="Bahnschrift SemiBold SemiConden" panose="020B0502040204020203" pitchFamily="34" charset="0"/>
                          <a:ea typeface="+mn-ea"/>
                          <a:cs typeface="+mn-cs"/>
                        </a:rPr>
                        <a:t>Recommended </a:t>
                      </a:r>
                      <a:endParaRPr lang="en-IN" sz="2400" dirty="0">
                        <a:latin typeface="Bahnschrift SemiBold SemiConden" panose="020B0502040204020203" pitchFamily="34" charset="0"/>
                      </a:endParaRPr>
                    </a:p>
                    <a:p>
                      <a:pPr algn="ctr"/>
                      <a:r>
                        <a:rPr lang="en-IN" sz="2400" b="1" kern="1200" dirty="0">
                          <a:solidFill>
                            <a:schemeClr val="dk1"/>
                          </a:solidFill>
                          <a:effectLst/>
                          <a:latin typeface="Bahnschrift SemiBold SemiConden" panose="020B0502040204020203" pitchFamily="34" charset="0"/>
                          <a:ea typeface="+mn-ea"/>
                          <a:cs typeface="+mn-cs"/>
                        </a:rPr>
                        <a:t>Solution</a:t>
                      </a:r>
                      <a:endParaRPr lang="en-IN" sz="2400" dirty="0">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700" kern="1200" dirty="0">
                          <a:solidFill>
                            <a:schemeClr val="dk1"/>
                          </a:solidFill>
                          <a:effectLst/>
                          <a:latin typeface="+mn-lt"/>
                          <a:ea typeface="+mn-ea"/>
                          <a:cs typeface="+mn-cs"/>
                        </a:rPr>
                        <a:t>1. Increase Piston Rod Diameter </a:t>
                      </a:r>
                      <a:endParaRPr lang="en-US" sz="1700" dirty="0"/>
                    </a:p>
                    <a:p>
                      <a:r>
                        <a:rPr lang="en-US" sz="1700" kern="1200" dirty="0">
                          <a:solidFill>
                            <a:schemeClr val="dk1"/>
                          </a:solidFill>
                          <a:effectLst/>
                          <a:latin typeface="+mn-lt"/>
                          <a:ea typeface="+mn-ea"/>
                          <a:cs typeface="+mn-cs"/>
                        </a:rPr>
                        <a:t>2. Improve Assembly Procedure </a:t>
                      </a:r>
                      <a:endParaRPr lang="en-US" sz="1700" dirty="0"/>
                    </a:p>
                    <a:p>
                      <a:r>
                        <a:rPr lang="en-US" sz="1700" kern="1200" dirty="0">
                          <a:solidFill>
                            <a:schemeClr val="dk1"/>
                          </a:solidFill>
                          <a:effectLst/>
                          <a:latin typeface="+mn-lt"/>
                          <a:ea typeface="+mn-ea"/>
                          <a:cs typeface="+mn-cs"/>
                        </a:rPr>
                        <a:t>3. New Piston Rod Inspection</a:t>
                      </a:r>
                      <a:endParaRPr lang="en-IN" sz="1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kern="1200" dirty="0">
                          <a:solidFill>
                            <a:schemeClr val="dk1"/>
                          </a:solidFill>
                          <a:effectLst/>
                          <a:latin typeface="+mn-lt"/>
                          <a:ea typeface="+mn-ea"/>
                          <a:cs typeface="+mn-cs"/>
                        </a:rPr>
                        <a:t>Surface Hardening of Pinch </a:t>
                      </a:r>
                      <a:endParaRPr lang="en-US" dirty="0"/>
                    </a:p>
                    <a:p>
                      <a:pPr algn="ctr"/>
                      <a:r>
                        <a:rPr lang="en-US" sz="1800" kern="1200" dirty="0">
                          <a:solidFill>
                            <a:schemeClr val="dk1"/>
                          </a:solidFill>
                          <a:effectLst/>
                          <a:latin typeface="+mn-lt"/>
                          <a:ea typeface="+mn-ea"/>
                          <a:cs typeface="+mn-cs"/>
                        </a:rPr>
                        <a:t>Rolls (Gas Nitriding)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kern="1200" dirty="0">
                          <a:solidFill>
                            <a:schemeClr val="dk1"/>
                          </a:solidFill>
                          <a:effectLst/>
                          <a:latin typeface="+mn-lt"/>
                          <a:ea typeface="+mn-ea"/>
                          <a:cs typeface="+mn-cs"/>
                        </a:rPr>
                        <a:t>Use bushings between pin and </a:t>
                      </a:r>
                      <a:endParaRPr lang="en-US" dirty="0"/>
                    </a:p>
                    <a:p>
                      <a:pPr algn="ctr"/>
                      <a:r>
                        <a:rPr lang="en-US" sz="1800" kern="1200" dirty="0">
                          <a:solidFill>
                            <a:schemeClr val="dk1"/>
                          </a:solidFill>
                          <a:effectLst/>
                          <a:latin typeface="+mn-lt"/>
                          <a:ea typeface="+mn-ea"/>
                          <a:cs typeface="+mn-cs"/>
                        </a:rPr>
                        <a:t>cartridge (Material: UNS F13101)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582769"/>
                  </a:ext>
                </a:extLst>
              </a:tr>
            </a:tbl>
          </a:graphicData>
        </a:graphic>
      </p:graphicFrame>
      <p:pic>
        <p:nvPicPr>
          <p:cNvPr id="14" name="Picture 13">
            <a:extLst>
              <a:ext uri="{FF2B5EF4-FFF2-40B4-BE49-F238E27FC236}">
                <a16:creationId xmlns:a16="http://schemas.microsoft.com/office/drawing/2014/main" id="{94A6A43F-8E9C-4C74-AA72-CE387A657EEF}"/>
              </a:ext>
            </a:extLst>
          </p:cNvPr>
          <p:cNvPicPr>
            <a:picLocks noChangeAspect="1"/>
          </p:cNvPicPr>
          <p:nvPr/>
        </p:nvPicPr>
        <p:blipFill>
          <a:blip r:embed="rId5"/>
          <a:stretch>
            <a:fillRect/>
          </a:stretch>
        </p:blipFill>
        <p:spPr>
          <a:xfrm>
            <a:off x="2315331" y="1902011"/>
            <a:ext cx="2911092" cy="1656978"/>
          </a:xfrm>
          <a:prstGeom prst="rect">
            <a:avLst/>
          </a:prstGeom>
        </p:spPr>
      </p:pic>
      <p:pic>
        <p:nvPicPr>
          <p:cNvPr id="17" name="Picture 16">
            <a:extLst>
              <a:ext uri="{FF2B5EF4-FFF2-40B4-BE49-F238E27FC236}">
                <a16:creationId xmlns:a16="http://schemas.microsoft.com/office/drawing/2014/main" id="{2EAFA49A-AE42-496F-9F28-12CDA36A35A0}"/>
              </a:ext>
            </a:extLst>
          </p:cNvPr>
          <p:cNvPicPr>
            <a:picLocks noChangeAspect="1"/>
          </p:cNvPicPr>
          <p:nvPr/>
        </p:nvPicPr>
        <p:blipFill>
          <a:blip r:embed="rId6"/>
          <a:stretch>
            <a:fillRect/>
          </a:stretch>
        </p:blipFill>
        <p:spPr>
          <a:xfrm>
            <a:off x="5339036" y="1902010"/>
            <a:ext cx="2751058" cy="1656979"/>
          </a:xfrm>
          <a:prstGeom prst="rect">
            <a:avLst/>
          </a:prstGeom>
        </p:spPr>
      </p:pic>
      <p:pic>
        <p:nvPicPr>
          <p:cNvPr id="19" name="Picture 18">
            <a:extLst>
              <a:ext uri="{FF2B5EF4-FFF2-40B4-BE49-F238E27FC236}">
                <a16:creationId xmlns:a16="http://schemas.microsoft.com/office/drawing/2014/main" id="{4DBE9631-201F-4CD0-A8BE-57D7344B593A}"/>
              </a:ext>
            </a:extLst>
          </p:cNvPr>
          <p:cNvPicPr>
            <a:picLocks noChangeAspect="1"/>
          </p:cNvPicPr>
          <p:nvPr/>
        </p:nvPicPr>
        <p:blipFill>
          <a:blip r:embed="rId7"/>
          <a:stretch>
            <a:fillRect/>
          </a:stretch>
        </p:blipFill>
        <p:spPr>
          <a:xfrm>
            <a:off x="8202707" y="1902010"/>
            <a:ext cx="3774140" cy="1656979"/>
          </a:xfrm>
          <a:prstGeom prst="rect">
            <a:avLst/>
          </a:prstGeom>
        </p:spPr>
      </p:pic>
    </p:spTree>
    <p:extLst>
      <p:ext uri="{BB962C8B-B14F-4D97-AF65-F5344CB8AC3E}">
        <p14:creationId xmlns:p14="http://schemas.microsoft.com/office/powerpoint/2010/main" val="100742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6858000"/>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7200" dirty="0">
                <a:solidFill>
                  <a:schemeClr val="tx1"/>
                </a:solidFill>
                <a:latin typeface="Bahnschrift SemiBold SemiConden" panose="020B0502040204020203" pitchFamily="34" charset="0"/>
              </a:rPr>
              <a:t> </a:t>
            </a:r>
            <a:r>
              <a:rPr lang="en-IN" sz="6000" dirty="0">
                <a:solidFill>
                  <a:schemeClr val="tx1"/>
                </a:solidFill>
                <a:latin typeface="Bahnschrift SemiBold SemiConden" panose="020B0502040204020203" pitchFamily="34" charset="0"/>
              </a:rPr>
              <a:t>Thank You</a:t>
            </a:r>
            <a:endParaRPr lang="en-IN" sz="4800" dirty="0"/>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14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400" b="1" dirty="0">
                <a:solidFill>
                  <a:schemeClr val="tx1"/>
                </a:solidFill>
                <a:latin typeface="Bahnschrift SemiBold" panose="020B0502040204020203" pitchFamily="34" charset="0"/>
                <a:ea typeface="Cambria Math" panose="02040503050406030204" pitchFamily="18" charset="0"/>
              </a:rPr>
              <a:t>Braking Pinch Roll Arrangement</a:t>
            </a:r>
            <a:endParaRPr lang="en-IN" sz="1200" b="1" dirty="0">
              <a:solidFill>
                <a:schemeClr val="tx1"/>
              </a:solidFill>
              <a:latin typeface="Bahnschrift SemiBold" panose="020B0502040204020203" pitchFamily="34" charset="0"/>
              <a:ea typeface="Cambria Math" panose="02040503050406030204" pitchFamily="18" charset="0"/>
            </a:endParaRP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Jsz-20 Pinch Roll - China Pinch Roll, Pinch Braking Roller |  Made-in-China.com">
            <a:extLst>
              <a:ext uri="{FF2B5EF4-FFF2-40B4-BE49-F238E27FC236}">
                <a16:creationId xmlns:a16="http://schemas.microsoft.com/office/drawing/2014/main" id="{012C3602-7573-410E-A0A6-1D182ED087EF}"/>
              </a:ext>
            </a:extLst>
          </p:cNvPr>
          <p:cNvSpPr>
            <a:spLocks noChangeAspect="1" noChangeArrowheads="1"/>
          </p:cNvSpPr>
          <p:nvPr/>
        </p:nvSpPr>
        <p:spPr bwMode="auto">
          <a:xfrm>
            <a:off x="11873038" y="1734562"/>
            <a:ext cx="1717416" cy="1335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8" name="Picture 7">
            <a:extLst>
              <a:ext uri="{FF2B5EF4-FFF2-40B4-BE49-F238E27FC236}">
                <a16:creationId xmlns:a16="http://schemas.microsoft.com/office/drawing/2014/main" id="{26D59968-B2FA-4E38-A5E7-290558FC2799}"/>
              </a:ext>
            </a:extLst>
          </p:cNvPr>
          <p:cNvPicPr>
            <a:picLocks noChangeAspect="1"/>
          </p:cNvPicPr>
          <p:nvPr/>
        </p:nvPicPr>
        <p:blipFill>
          <a:blip r:embed="rId4"/>
          <a:stretch>
            <a:fillRect/>
          </a:stretch>
        </p:blipFill>
        <p:spPr>
          <a:xfrm>
            <a:off x="1" y="876078"/>
            <a:ext cx="12191998" cy="5470933"/>
          </a:xfrm>
          <a:prstGeom prst="rect">
            <a:avLst/>
          </a:prstGeom>
        </p:spPr>
      </p:pic>
      <p:sp>
        <p:nvSpPr>
          <p:cNvPr id="14" name="TextBox 13">
            <a:extLst>
              <a:ext uri="{FF2B5EF4-FFF2-40B4-BE49-F238E27FC236}">
                <a16:creationId xmlns:a16="http://schemas.microsoft.com/office/drawing/2014/main" id="{7EA651B5-74A4-403E-AAFD-1E3A5070E52B}"/>
              </a:ext>
            </a:extLst>
          </p:cNvPr>
          <p:cNvSpPr txBox="1"/>
          <p:nvPr/>
        </p:nvSpPr>
        <p:spPr>
          <a:xfrm>
            <a:off x="0" y="6438426"/>
            <a:ext cx="12192000" cy="369332"/>
          </a:xfrm>
          <a:prstGeom prst="rect">
            <a:avLst/>
          </a:prstGeom>
          <a:noFill/>
        </p:spPr>
        <p:txBody>
          <a:bodyPr wrap="square" rtlCol="0">
            <a:spAutoFit/>
          </a:bodyPr>
          <a:lstStyle/>
          <a:p>
            <a:pPr algn="ctr"/>
            <a:r>
              <a:rPr lang="en-IN" dirty="0">
                <a:solidFill>
                  <a:srgbClr val="0070C0"/>
                </a:solidFill>
              </a:rPr>
              <a:t>Fig 1: Overview Drawing of A Braking Pinch Roll Arrangement Drawn on AutoCAD</a:t>
            </a:r>
          </a:p>
        </p:txBody>
      </p:sp>
    </p:spTree>
    <p:extLst>
      <p:ext uri="{BB962C8B-B14F-4D97-AF65-F5344CB8AC3E}">
        <p14:creationId xmlns:p14="http://schemas.microsoft.com/office/powerpoint/2010/main" val="3332134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Pinch Roll And Braking Pinch Roll</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1BD6E7FF-D310-46F2-B757-5A7D648ADE57}"/>
              </a:ext>
            </a:extLst>
          </p:cNvPr>
          <p:cNvGraphicFramePr>
            <a:graphicFrameLocks noGrp="1"/>
          </p:cNvGraphicFramePr>
          <p:nvPr>
            <p:extLst>
              <p:ext uri="{D42A27DB-BD31-4B8C-83A1-F6EECF244321}">
                <p14:modId xmlns:p14="http://schemas.microsoft.com/office/powerpoint/2010/main" val="2649489413"/>
              </p:ext>
            </p:extLst>
          </p:nvPr>
        </p:nvGraphicFramePr>
        <p:xfrm>
          <a:off x="381001" y="1217037"/>
          <a:ext cx="11601447" cy="5421885"/>
        </p:xfrm>
        <a:graphic>
          <a:graphicData uri="http://schemas.openxmlformats.org/drawingml/2006/table">
            <a:tbl>
              <a:tblPr firstRow="1" bandRow="1">
                <a:tableStyleId>{5C22544A-7EE6-4342-B048-85BDC9FD1C3A}</a:tableStyleId>
              </a:tblPr>
              <a:tblGrid>
                <a:gridCol w="3867149">
                  <a:extLst>
                    <a:ext uri="{9D8B030D-6E8A-4147-A177-3AD203B41FA5}">
                      <a16:colId xmlns:a16="http://schemas.microsoft.com/office/drawing/2014/main" val="2230596140"/>
                    </a:ext>
                  </a:extLst>
                </a:gridCol>
                <a:gridCol w="3867149">
                  <a:extLst>
                    <a:ext uri="{9D8B030D-6E8A-4147-A177-3AD203B41FA5}">
                      <a16:colId xmlns:a16="http://schemas.microsoft.com/office/drawing/2014/main" val="116305470"/>
                    </a:ext>
                  </a:extLst>
                </a:gridCol>
                <a:gridCol w="3867149">
                  <a:extLst>
                    <a:ext uri="{9D8B030D-6E8A-4147-A177-3AD203B41FA5}">
                      <a16:colId xmlns:a16="http://schemas.microsoft.com/office/drawing/2014/main" val="2481624114"/>
                    </a:ext>
                  </a:extLst>
                </a:gridCol>
              </a:tblGrid>
              <a:tr h="1072461">
                <a:tc>
                  <a:txBody>
                    <a:bodyPr/>
                    <a:lstStyle/>
                    <a:p>
                      <a:pPr algn="ctr"/>
                      <a:r>
                        <a:rPr lang="en-IN" sz="4000" dirty="0">
                          <a:solidFill>
                            <a:schemeClr val="tx1"/>
                          </a:solidFill>
                          <a:latin typeface="Bahnschrift SemiBold SemiConden" panose="020B0502040204020203" pitchFamily="34" charset="0"/>
                        </a:rPr>
                        <a:t>Features</a:t>
                      </a:r>
                      <a:endParaRPr lang="en-IN" sz="2000" dirty="0">
                        <a:solidFill>
                          <a:schemeClr val="tx1"/>
                        </a:solidFill>
                        <a:latin typeface="Bahnschrift SemiBold SemiConden"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IN" sz="4000" dirty="0">
                          <a:solidFill>
                            <a:schemeClr val="tx1"/>
                          </a:solidFill>
                        </a:rPr>
                        <a:t>Pinch Roll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IN" sz="3600" dirty="0">
                          <a:solidFill>
                            <a:schemeClr val="tx1"/>
                          </a:solidFill>
                        </a:rPr>
                        <a:t>Braking Pinch Roll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39743467"/>
                  </a:ext>
                </a:extLst>
              </a:tr>
              <a:tr h="1087356">
                <a:tc>
                  <a:txBody>
                    <a:bodyPr/>
                    <a:lstStyle/>
                    <a:p>
                      <a:pPr algn="ctr"/>
                      <a:r>
                        <a:rPr lang="en-IN" sz="2000" dirty="0"/>
                        <a:t>Primary 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Used for gripping and feeding material.</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Designed to slow down or stop moving material.</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371084"/>
                  </a:ext>
                </a:extLst>
              </a:tr>
              <a:tr h="1087356">
                <a:tc>
                  <a:txBody>
                    <a:bodyPr/>
                    <a:lstStyle/>
                    <a:p>
                      <a:pPr algn="ctr"/>
                      <a:r>
                        <a:rPr lang="en-IN" sz="2000" dirty="0"/>
                        <a:t>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900" dirty="0"/>
                        <a:t>In various scenarios where material needs to be guided, positioned, or fed through a process.</a:t>
                      </a:r>
                      <a:endParaRPr lang="en-IN" sz="1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Particularly in metal processing lines (rolling mills) and conveyor systems.</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4309215"/>
                  </a:ext>
                </a:extLst>
              </a:tr>
              <a:tr h="1087356">
                <a:tc>
                  <a:txBody>
                    <a:bodyPr/>
                    <a:lstStyle/>
                    <a:p>
                      <a:pPr algn="ctr"/>
                      <a:r>
                        <a:rPr lang="en-IN" sz="2000" dirty="0"/>
                        <a:t>Braking Force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May or may not have a braking mechanism. If have, this will produce low braking force.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dirty="0"/>
                        <a:t>High Braking Force as this is the core function.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0487084"/>
                  </a:ext>
                </a:extLst>
              </a:tr>
              <a:tr h="1087356">
                <a:tc>
                  <a:txBody>
                    <a:bodyPr/>
                    <a:lstStyle/>
                    <a:p>
                      <a:pPr algn="ctr"/>
                      <a:r>
                        <a:rPr lang="en-IN" sz="2000" dirty="0"/>
                        <a:t>Design and Actuation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Generally simpler design with less robust construction.</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More robust design and construction to handle the higher braking forces.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5225177"/>
                  </a:ext>
                </a:extLst>
              </a:tr>
            </a:tbl>
          </a:graphicData>
        </a:graphic>
      </p:graphicFrame>
    </p:spTree>
    <p:extLst>
      <p:ext uri="{BB962C8B-B14F-4D97-AF65-F5344CB8AC3E}">
        <p14:creationId xmlns:p14="http://schemas.microsoft.com/office/powerpoint/2010/main" val="3930156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New Bar Mill</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604112-FB2E-4D23-AC92-A50B0F986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505201"/>
            <a:ext cx="5905500" cy="2919494"/>
          </a:xfrm>
          <a:prstGeom prst="rect">
            <a:avLst/>
          </a:prstGeom>
        </p:spPr>
      </p:pic>
      <p:pic>
        <p:nvPicPr>
          <p:cNvPr id="7" name="Picture 6">
            <a:extLst>
              <a:ext uri="{FF2B5EF4-FFF2-40B4-BE49-F238E27FC236}">
                <a16:creationId xmlns:a16="http://schemas.microsoft.com/office/drawing/2014/main" id="{13D56EB5-1769-4231-9606-1856F292D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375" y="3505201"/>
            <a:ext cx="5676900" cy="2919494"/>
          </a:xfrm>
          <a:prstGeom prst="rect">
            <a:avLst/>
          </a:prstGeom>
        </p:spPr>
      </p:pic>
      <p:sp>
        <p:nvSpPr>
          <p:cNvPr id="9" name="TextBox 8">
            <a:extLst>
              <a:ext uri="{FF2B5EF4-FFF2-40B4-BE49-F238E27FC236}">
                <a16:creationId xmlns:a16="http://schemas.microsoft.com/office/drawing/2014/main" id="{2A34AC2C-5AB9-4798-8CFE-E9742833B52A}"/>
              </a:ext>
            </a:extLst>
          </p:cNvPr>
          <p:cNvSpPr txBox="1"/>
          <p:nvPr/>
        </p:nvSpPr>
        <p:spPr>
          <a:xfrm>
            <a:off x="19050" y="6481286"/>
            <a:ext cx="590550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3: Inside Manufacturing Plant Of New Bar Mill, TSL </a:t>
            </a:r>
          </a:p>
        </p:txBody>
      </p:sp>
      <p:sp>
        <p:nvSpPr>
          <p:cNvPr id="12" name="TextBox 11">
            <a:extLst>
              <a:ext uri="{FF2B5EF4-FFF2-40B4-BE49-F238E27FC236}">
                <a16:creationId xmlns:a16="http://schemas.microsoft.com/office/drawing/2014/main" id="{FF34EAC5-6AC4-48AE-BDF5-F5A1B526AE11}"/>
              </a:ext>
            </a:extLst>
          </p:cNvPr>
          <p:cNvSpPr txBox="1"/>
          <p:nvPr/>
        </p:nvSpPr>
        <p:spPr>
          <a:xfrm>
            <a:off x="6429375" y="6476047"/>
            <a:ext cx="5905500"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4: New Bar Mill Office, TSL </a:t>
            </a:r>
          </a:p>
        </p:txBody>
      </p:sp>
      <p:sp>
        <p:nvSpPr>
          <p:cNvPr id="10" name="TextBox 9">
            <a:extLst>
              <a:ext uri="{FF2B5EF4-FFF2-40B4-BE49-F238E27FC236}">
                <a16:creationId xmlns:a16="http://schemas.microsoft.com/office/drawing/2014/main" id="{D16A6338-71B6-4737-B90E-06B9D46DE5D2}"/>
              </a:ext>
            </a:extLst>
          </p:cNvPr>
          <p:cNvSpPr txBox="1"/>
          <p:nvPr/>
        </p:nvSpPr>
        <p:spPr>
          <a:xfrm>
            <a:off x="85725" y="1095375"/>
            <a:ext cx="12020550" cy="2000548"/>
          </a:xfrm>
          <a:prstGeom prst="rect">
            <a:avLst/>
          </a:prstGeom>
          <a:noFill/>
        </p:spPr>
        <p:txBody>
          <a:bodyPr wrap="square" rtlCol="0">
            <a:spAutoFit/>
          </a:bodyPr>
          <a:lstStyle/>
          <a:p>
            <a:r>
              <a:rPr lang="en-US" sz="2400" dirty="0">
                <a:solidFill>
                  <a:srgbClr val="000000"/>
                </a:solidFill>
                <a:effectLst/>
                <a:latin typeface="Bahnschrift SemiBold SemiConden" panose="020B0502040204020203" pitchFamily="34" charset="0"/>
              </a:rPr>
              <a:t>Overview Of New Bar Mill Manufacturing Plant:-</a:t>
            </a:r>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New Bar Mill was a part of the 3-million-ton expansion plan of Tata Steel Jamshedpur.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The raw material for NBM is steel billets of 150mm × 150 mm cross-section from LD#1 CC#2.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Billets are reheated in the walking beam furnace and are rolled in single strand through 1V to 16H and are slit 2 ways and rolled through two groups of No Twist mill strands 17 through 22. </a:t>
            </a:r>
            <a:endParaRPr lang="en-US" sz="2000" dirty="0"/>
          </a:p>
          <a:p>
            <a:pPr marL="285750" indent="-285750">
              <a:buFont typeface="Arial" panose="020B0604020202020204" pitchFamily="34" charset="0"/>
              <a:buChar char="•"/>
            </a:pPr>
            <a:r>
              <a:rPr lang="en-US" sz="2000" dirty="0">
                <a:solidFill>
                  <a:srgbClr val="000000"/>
                </a:solidFill>
                <a:effectLst/>
                <a:latin typeface="Calibri" panose="020F0502020204030204" pitchFamily="34" charset="0"/>
              </a:rPr>
              <a:t>The final product of the NBM are rebars of 10mm, 12mm and 16mm cross-section.</a:t>
            </a:r>
            <a:endParaRPr lang="en-IN" sz="2000" dirty="0"/>
          </a:p>
        </p:txBody>
      </p:sp>
    </p:spTree>
    <p:extLst>
      <p:ext uri="{BB962C8B-B14F-4D97-AF65-F5344CB8AC3E}">
        <p14:creationId xmlns:p14="http://schemas.microsoft.com/office/powerpoint/2010/main" val="30302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New Bar Mill</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89EEB3-5118-440E-A164-388859DBD865}"/>
              </a:ext>
            </a:extLst>
          </p:cNvPr>
          <p:cNvPicPr>
            <a:picLocks noChangeAspect="1"/>
          </p:cNvPicPr>
          <p:nvPr/>
        </p:nvPicPr>
        <p:blipFill rotWithShape="1">
          <a:blip r:embed="rId5">
            <a:extLst>
              <a:ext uri="{28A0092B-C50C-407E-A947-70E740481C1C}">
                <a14:useLocalDpi xmlns:a14="http://schemas.microsoft.com/office/drawing/2010/main" val="0"/>
              </a:ext>
            </a:extLst>
          </a:blip>
          <a:srcRect b="5384"/>
          <a:stretch/>
        </p:blipFill>
        <p:spPr>
          <a:xfrm>
            <a:off x="0" y="1360471"/>
            <a:ext cx="12192000" cy="5049854"/>
          </a:xfrm>
          <a:prstGeom prst="rect">
            <a:avLst/>
          </a:prstGeom>
        </p:spPr>
      </p:pic>
      <p:sp>
        <p:nvSpPr>
          <p:cNvPr id="6" name="TextBox 5">
            <a:extLst>
              <a:ext uri="{FF2B5EF4-FFF2-40B4-BE49-F238E27FC236}">
                <a16:creationId xmlns:a16="http://schemas.microsoft.com/office/drawing/2014/main" id="{7E3FB52D-7CBC-48B1-9FF7-8A2B3E2E490F}"/>
              </a:ext>
            </a:extLst>
          </p:cNvPr>
          <p:cNvSpPr txBox="1"/>
          <p:nvPr/>
        </p:nvSpPr>
        <p:spPr>
          <a:xfrm>
            <a:off x="0" y="6438426"/>
            <a:ext cx="12192000" cy="369332"/>
          </a:xfrm>
          <a:prstGeom prst="rect">
            <a:avLst/>
          </a:prstGeom>
          <a:noFill/>
        </p:spPr>
        <p:txBody>
          <a:bodyPr wrap="square" rtlCol="0">
            <a:spAutoFit/>
          </a:bodyPr>
          <a:lstStyle/>
          <a:p>
            <a:pPr algn="ctr"/>
            <a:r>
              <a:rPr lang="en-IN" dirty="0">
                <a:solidFill>
                  <a:srgbClr val="0070C0"/>
                </a:solidFill>
              </a:rPr>
              <a:t>Fig 5: New Bar Mill Process Overview</a:t>
            </a:r>
          </a:p>
        </p:txBody>
      </p:sp>
      <p:sp>
        <p:nvSpPr>
          <p:cNvPr id="8" name="TextBox 7">
            <a:extLst>
              <a:ext uri="{FF2B5EF4-FFF2-40B4-BE49-F238E27FC236}">
                <a16:creationId xmlns:a16="http://schemas.microsoft.com/office/drawing/2014/main" id="{6E833955-7628-4574-8287-8BAC56E74D23}"/>
              </a:ext>
            </a:extLst>
          </p:cNvPr>
          <p:cNvSpPr txBox="1"/>
          <p:nvPr/>
        </p:nvSpPr>
        <p:spPr>
          <a:xfrm>
            <a:off x="0" y="991139"/>
            <a:ext cx="8105775" cy="400110"/>
          </a:xfrm>
          <a:prstGeom prst="rect">
            <a:avLst/>
          </a:prstGeom>
          <a:noFill/>
        </p:spPr>
        <p:txBody>
          <a:bodyPr wrap="square" rtlCol="0">
            <a:spAutoFit/>
          </a:bodyPr>
          <a:lstStyle/>
          <a:p>
            <a:r>
              <a:rPr lang="en-IN" sz="2000" dirty="0"/>
              <a:t>Process Overview with pointing location of area where I am working.</a:t>
            </a:r>
          </a:p>
        </p:txBody>
      </p:sp>
      <p:sp>
        <p:nvSpPr>
          <p:cNvPr id="3" name="Rectangle 2">
            <a:extLst>
              <a:ext uri="{FF2B5EF4-FFF2-40B4-BE49-F238E27FC236}">
                <a16:creationId xmlns:a16="http://schemas.microsoft.com/office/drawing/2014/main" id="{4270B1F3-0A8F-435F-8944-1FAC2662D52A}"/>
              </a:ext>
            </a:extLst>
          </p:cNvPr>
          <p:cNvSpPr/>
          <p:nvPr/>
        </p:nvSpPr>
        <p:spPr>
          <a:xfrm>
            <a:off x="510988" y="3666565"/>
            <a:ext cx="1506071" cy="1622611"/>
          </a:xfrm>
          <a:prstGeom prst="rect">
            <a:avLst/>
          </a:prstGeom>
          <a:noFill/>
          <a:ln w="38100">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050F1D30-FC3D-4C9A-842F-EDA3AF70E3B8}"/>
              </a:ext>
            </a:extLst>
          </p:cNvPr>
          <p:cNvCxnSpPr>
            <a:cxnSpLocks/>
          </p:cNvCxnSpPr>
          <p:nvPr/>
        </p:nvCxnSpPr>
        <p:spPr>
          <a:xfrm flipH="1" flipV="1">
            <a:off x="1201271" y="5289176"/>
            <a:ext cx="0" cy="4482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CBBBC965-A4E4-4688-8B13-0FA09C472896}"/>
              </a:ext>
            </a:extLst>
          </p:cNvPr>
          <p:cNvSpPr/>
          <p:nvPr/>
        </p:nvSpPr>
        <p:spPr>
          <a:xfrm>
            <a:off x="448236" y="5715599"/>
            <a:ext cx="1506070" cy="40519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Area of work</a:t>
            </a:r>
          </a:p>
        </p:txBody>
      </p:sp>
    </p:spTree>
    <p:extLst>
      <p:ext uri="{BB962C8B-B14F-4D97-AF65-F5344CB8AC3E}">
        <p14:creationId xmlns:p14="http://schemas.microsoft.com/office/powerpoint/2010/main" val="385966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Bar Braking Pinch Rolls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9EA0130-E08D-4020-B80A-C5F5B19EB8A6}"/>
              </a:ext>
            </a:extLst>
          </p:cNvPr>
          <p:cNvPicPr>
            <a:picLocks noChangeAspect="1"/>
          </p:cNvPicPr>
          <p:nvPr/>
        </p:nvPicPr>
        <p:blipFill rotWithShape="1">
          <a:blip r:embed="rId5">
            <a:extLst>
              <a:ext uri="{28A0092B-C50C-407E-A947-70E740481C1C}">
                <a14:useLocalDpi xmlns:a14="http://schemas.microsoft.com/office/drawing/2010/main" val="0"/>
              </a:ext>
            </a:extLst>
          </a:blip>
          <a:srcRect l="1557" t="2706" r="2768" b="6355"/>
          <a:stretch/>
        </p:blipFill>
        <p:spPr>
          <a:xfrm>
            <a:off x="6200776" y="963038"/>
            <a:ext cx="5991224" cy="5332987"/>
          </a:xfrm>
          <a:prstGeom prst="rect">
            <a:avLst/>
          </a:prstGeom>
        </p:spPr>
      </p:pic>
      <p:sp>
        <p:nvSpPr>
          <p:cNvPr id="10" name="TextBox 9">
            <a:extLst>
              <a:ext uri="{FF2B5EF4-FFF2-40B4-BE49-F238E27FC236}">
                <a16:creationId xmlns:a16="http://schemas.microsoft.com/office/drawing/2014/main" id="{D6672482-D397-462B-947D-B99D9E5777B6}"/>
              </a:ext>
            </a:extLst>
          </p:cNvPr>
          <p:cNvSpPr txBox="1"/>
          <p:nvPr/>
        </p:nvSpPr>
        <p:spPr>
          <a:xfrm>
            <a:off x="6200775" y="6399847"/>
            <a:ext cx="5886449" cy="369332"/>
          </a:xfrm>
          <a:prstGeom prst="rect">
            <a:avLst/>
          </a:prstGeom>
          <a:noFill/>
        </p:spPr>
        <p:txBody>
          <a:bodyPr wrap="square" rtlCol="0">
            <a:spAutoFit/>
          </a:bodyPr>
          <a:lstStyle/>
          <a:p>
            <a:r>
              <a:rPr lang="en-IN" sz="1800" dirty="0">
                <a:solidFill>
                  <a:srgbClr val="0070C0"/>
                </a:solidFill>
                <a:ea typeface="Cambria Math" panose="02040503050406030204" pitchFamily="18" charset="0"/>
              </a:rPr>
              <a:t>Fig 6: Bar Braking Pinch Rolls Assembly</a:t>
            </a:r>
          </a:p>
        </p:txBody>
      </p:sp>
      <p:sp>
        <p:nvSpPr>
          <p:cNvPr id="7" name="TextBox 6">
            <a:extLst>
              <a:ext uri="{FF2B5EF4-FFF2-40B4-BE49-F238E27FC236}">
                <a16:creationId xmlns:a16="http://schemas.microsoft.com/office/drawing/2014/main" id="{A20B831A-BD1B-4C39-A85C-27A82BD9B61E}"/>
              </a:ext>
            </a:extLst>
          </p:cNvPr>
          <p:cNvSpPr txBox="1"/>
          <p:nvPr/>
        </p:nvSpPr>
        <p:spPr>
          <a:xfrm>
            <a:off x="0" y="1123950"/>
            <a:ext cx="6200775" cy="5501506"/>
          </a:xfrm>
          <a:prstGeom prst="rect">
            <a:avLst/>
          </a:prstGeom>
          <a:noFill/>
        </p:spPr>
        <p:txBody>
          <a:bodyPr wrap="square" rtlCol="0">
            <a:spAutoFit/>
          </a:bodyPr>
          <a:lstStyle/>
          <a:p>
            <a:pPr marL="285750" indent="-285750">
              <a:buFont typeface="Arial" panose="020B0604020202020204" pitchFamily="34" charset="0"/>
              <a:buChar char="•"/>
            </a:pPr>
            <a:r>
              <a:rPr lang="en-US" sz="1850" dirty="0">
                <a:solidFill>
                  <a:srgbClr val="000000"/>
                </a:solidFill>
                <a:effectLst/>
                <a:latin typeface="Calibri" panose="020F0502020204030204" pitchFamily="34" charset="0"/>
              </a:rPr>
              <a:t>The four-bar braking pinch rolls are located after the dividing shear and before the high-speed entry equipment to the cooling bed. Each strand has two identical braking pinch rolls.</a:t>
            </a:r>
          </a:p>
          <a:p>
            <a:r>
              <a:rPr lang="en-US" sz="1850" dirty="0">
                <a:solidFill>
                  <a:srgbClr val="000000"/>
                </a:solidFill>
                <a:effectLst/>
                <a:latin typeface="Calibri" panose="020F0502020204030204" pitchFamily="34" charset="0"/>
              </a:rPr>
              <a:t> </a:t>
            </a:r>
            <a:endParaRPr lang="en-US" sz="1850" dirty="0"/>
          </a:p>
          <a:p>
            <a:pPr marL="285750" indent="-285750">
              <a:buFont typeface="Arial" panose="020B0604020202020204" pitchFamily="34" charset="0"/>
              <a:buChar char="•"/>
            </a:pPr>
            <a:r>
              <a:rPr lang="en-US" sz="1850" dirty="0">
                <a:solidFill>
                  <a:srgbClr val="000000"/>
                </a:solidFill>
                <a:effectLst/>
                <a:latin typeface="Calibri" panose="020F0502020204030204" pitchFamily="34" charset="0"/>
              </a:rPr>
              <a:t>The pinch roll consists of upper and lower rolls that are driven by a speed regulated motor having a gear ratio of 1:1.</a:t>
            </a:r>
          </a:p>
          <a:p>
            <a:r>
              <a:rPr lang="en-US" sz="1850" dirty="0">
                <a:solidFill>
                  <a:srgbClr val="000000"/>
                </a:solidFill>
                <a:effectLst/>
                <a:latin typeface="Calibri" panose="020F0502020204030204" pitchFamily="34" charset="0"/>
              </a:rPr>
              <a:t> </a:t>
            </a:r>
            <a:endParaRPr lang="en-US" sz="1850" dirty="0"/>
          </a:p>
          <a:p>
            <a:pPr marL="285750" indent="-285750">
              <a:buFont typeface="Arial" panose="020B0604020202020204" pitchFamily="34" charset="0"/>
              <a:buChar char="•"/>
            </a:pPr>
            <a:r>
              <a:rPr lang="en-US" sz="1850" dirty="0">
                <a:solidFill>
                  <a:srgbClr val="000000"/>
                </a:solidFill>
                <a:effectLst/>
                <a:latin typeface="Calibri" panose="020F0502020204030204" pitchFamily="34" charset="0"/>
              </a:rPr>
              <a:t>Rolls are closed using a pneumatic cylinder with force controlled by a pressure regulator. </a:t>
            </a:r>
          </a:p>
          <a:p>
            <a:endParaRPr lang="en-US" sz="1850" dirty="0"/>
          </a:p>
          <a:p>
            <a:pPr marL="285750" indent="-285750">
              <a:buFont typeface="Arial" panose="020B0604020202020204" pitchFamily="34" charset="0"/>
              <a:buChar char="•"/>
            </a:pPr>
            <a:r>
              <a:rPr lang="en-US" sz="1850" dirty="0">
                <a:solidFill>
                  <a:srgbClr val="000000"/>
                </a:solidFill>
                <a:effectLst/>
                <a:latin typeface="Calibri" panose="020F0502020204030204" pitchFamily="34" charset="0"/>
              </a:rPr>
              <a:t>Linkage within the pinch roll unit causes each roll to move an equal distance in opposite directions. </a:t>
            </a:r>
          </a:p>
          <a:p>
            <a:endParaRPr lang="en-US" sz="1850" dirty="0"/>
          </a:p>
          <a:p>
            <a:r>
              <a:rPr lang="en-US" sz="1850" b="1" dirty="0">
                <a:solidFill>
                  <a:srgbClr val="000000"/>
                </a:solidFill>
                <a:effectLst/>
              </a:rPr>
              <a:t>Purpose of Braking Pinch Rolls: </a:t>
            </a:r>
            <a:endParaRPr lang="en-US" sz="1850" dirty="0"/>
          </a:p>
          <a:p>
            <a:r>
              <a:rPr lang="en-US" sz="1850" dirty="0">
                <a:solidFill>
                  <a:srgbClr val="000000"/>
                </a:solidFill>
                <a:effectLst/>
                <a:latin typeface="Calibri" panose="020F0502020204030204" pitchFamily="34" charset="0"/>
              </a:rPr>
              <a:t>Braking pinch rolls are used to both stabilize the stock during rolling and to control the rod slow down and stopping position of the bar entering the rotary drums. </a:t>
            </a:r>
            <a:endParaRPr lang="en-IN" sz="1850" dirty="0"/>
          </a:p>
        </p:txBody>
      </p:sp>
    </p:spTree>
    <p:extLst>
      <p:ext uri="{BB962C8B-B14F-4D97-AF65-F5344CB8AC3E}">
        <p14:creationId xmlns:p14="http://schemas.microsoft.com/office/powerpoint/2010/main" val="73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Bar Braking Pinch Rolls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E1CF4F-F580-42C4-AFF3-F9B3DFF76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3038"/>
            <a:ext cx="12191999" cy="5590162"/>
          </a:xfrm>
          <a:prstGeom prst="rect">
            <a:avLst/>
          </a:prstGeom>
        </p:spPr>
      </p:pic>
      <p:sp>
        <p:nvSpPr>
          <p:cNvPr id="9" name="TextBox 8">
            <a:extLst>
              <a:ext uri="{FF2B5EF4-FFF2-40B4-BE49-F238E27FC236}">
                <a16:creationId xmlns:a16="http://schemas.microsoft.com/office/drawing/2014/main" id="{6D0C859D-03F4-420E-8F28-E93CE1CFE124}"/>
              </a:ext>
            </a:extLst>
          </p:cNvPr>
          <p:cNvSpPr txBox="1"/>
          <p:nvPr/>
        </p:nvSpPr>
        <p:spPr>
          <a:xfrm>
            <a:off x="0" y="6488668"/>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7: Top </a:t>
            </a:r>
            <a:r>
              <a:rPr lang="en-IN" dirty="0">
                <a:solidFill>
                  <a:srgbClr val="0070C0"/>
                </a:solidFill>
                <a:ea typeface="Cambria Math" panose="02040503050406030204" pitchFamily="18" charset="0"/>
              </a:rPr>
              <a:t>V</a:t>
            </a:r>
            <a:r>
              <a:rPr lang="en-IN" sz="1800" dirty="0">
                <a:solidFill>
                  <a:srgbClr val="0070C0"/>
                </a:solidFill>
                <a:ea typeface="Cambria Math" panose="02040503050406030204" pitchFamily="18" charset="0"/>
              </a:rPr>
              <a:t>iew Drawing of Bar Braking Pinch Rolls Assembly drawn </a:t>
            </a:r>
            <a:r>
              <a:rPr lang="en-IN" dirty="0">
                <a:solidFill>
                  <a:srgbClr val="0070C0"/>
                </a:solidFill>
                <a:ea typeface="Cambria Math" panose="02040503050406030204" pitchFamily="18" charset="0"/>
              </a:rPr>
              <a:t>in AutoCAD</a:t>
            </a:r>
            <a:endParaRPr lang="en-IN" sz="1800" dirty="0">
              <a:solidFill>
                <a:srgbClr val="0070C0"/>
              </a:solidFill>
              <a:ea typeface="Cambria Math" panose="02040503050406030204" pitchFamily="18" charset="0"/>
            </a:endParaRPr>
          </a:p>
        </p:txBody>
      </p:sp>
    </p:spTree>
    <p:extLst>
      <p:ext uri="{BB962C8B-B14F-4D97-AF65-F5344CB8AC3E}">
        <p14:creationId xmlns:p14="http://schemas.microsoft.com/office/powerpoint/2010/main" val="3153191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AE273-EDA1-4123-9176-7779E8B2C447}"/>
              </a:ext>
            </a:extLst>
          </p:cNvPr>
          <p:cNvSpPr/>
          <p:nvPr/>
        </p:nvSpPr>
        <p:spPr>
          <a:xfrm>
            <a:off x="0" y="0"/>
            <a:ext cx="12192000" cy="963038"/>
          </a:xfrm>
          <a:prstGeom prst="rect">
            <a:avLst/>
          </a:prstGeom>
          <a:gradFill flip="none" rotWithShape="1">
            <a:gsLst>
              <a:gs pos="12000">
                <a:schemeClr val="accent5">
                  <a:lumMod val="5000"/>
                  <a:lumOff val="95000"/>
                </a:schemeClr>
              </a:gs>
              <a:gs pos="52000">
                <a:schemeClr val="accent5">
                  <a:lumMod val="45000"/>
                  <a:lumOff val="55000"/>
                </a:schemeClr>
              </a:gs>
              <a:gs pos="75000">
                <a:schemeClr val="accent5">
                  <a:lumMod val="45000"/>
                  <a:lumOff val="55000"/>
                </a:schemeClr>
              </a:gs>
              <a:gs pos="97000">
                <a:schemeClr val="bg1"/>
              </a:gs>
            </a:gsLst>
            <a:path path="circle">
              <a:fillToRect l="100000" t="100000"/>
            </a:path>
            <a:tileRect r="-100000" b="-100000"/>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800" dirty="0">
                <a:solidFill>
                  <a:schemeClr val="tx1"/>
                </a:solidFill>
                <a:latin typeface="Bahnschrift SemiBold SemiConden" panose="020B0502040204020203" pitchFamily="34" charset="0"/>
              </a:rPr>
              <a:t> Bar Braking Pinch Rolls</a:t>
            </a:r>
            <a:r>
              <a:rPr lang="en-IN" sz="3200" dirty="0"/>
              <a:t> </a:t>
            </a:r>
          </a:p>
        </p:txBody>
      </p:sp>
      <p:pic>
        <p:nvPicPr>
          <p:cNvPr id="2050" name="Picture 2">
            <a:extLst>
              <a:ext uri="{FF2B5EF4-FFF2-40B4-BE49-F238E27FC236}">
                <a16:creationId xmlns:a16="http://schemas.microsoft.com/office/drawing/2014/main" id="{1286ABBD-789D-4587-87BE-380726196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6780" cy="963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ta Steel (@TataSteelLtd) / X">
            <a:extLst>
              <a:ext uri="{FF2B5EF4-FFF2-40B4-BE49-F238E27FC236}">
                <a16:creationId xmlns:a16="http://schemas.microsoft.com/office/drawing/2014/main" id="{3D73B1C8-1039-4C65-B1D0-2B59FD89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234" y="0"/>
            <a:ext cx="1353766" cy="963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C09ADA-234C-4951-966B-A27A002B422B}"/>
              </a:ext>
            </a:extLst>
          </p:cNvPr>
          <p:cNvPicPr>
            <a:picLocks noChangeAspect="1"/>
          </p:cNvPicPr>
          <p:nvPr/>
        </p:nvPicPr>
        <p:blipFill rotWithShape="1">
          <a:blip r:embed="rId5">
            <a:extLst>
              <a:ext uri="{28A0092B-C50C-407E-A947-70E740481C1C}">
                <a14:useLocalDpi xmlns:a14="http://schemas.microsoft.com/office/drawing/2010/main" val="0"/>
              </a:ext>
            </a:extLst>
          </a:blip>
          <a:srcRect l="1633" t="1853" r="1318" b="3125"/>
          <a:stretch/>
        </p:blipFill>
        <p:spPr>
          <a:xfrm>
            <a:off x="0" y="963038"/>
            <a:ext cx="12192000" cy="5466337"/>
          </a:xfrm>
          <a:prstGeom prst="rect">
            <a:avLst/>
          </a:prstGeom>
        </p:spPr>
      </p:pic>
      <p:sp>
        <p:nvSpPr>
          <p:cNvPr id="8" name="TextBox 7">
            <a:extLst>
              <a:ext uri="{FF2B5EF4-FFF2-40B4-BE49-F238E27FC236}">
                <a16:creationId xmlns:a16="http://schemas.microsoft.com/office/drawing/2014/main" id="{E100D582-1FE6-4B8B-9223-AEA0CE641D59}"/>
              </a:ext>
            </a:extLst>
          </p:cNvPr>
          <p:cNvSpPr txBox="1"/>
          <p:nvPr/>
        </p:nvSpPr>
        <p:spPr>
          <a:xfrm>
            <a:off x="0" y="6488668"/>
            <a:ext cx="12106275" cy="369332"/>
          </a:xfrm>
          <a:prstGeom prst="rect">
            <a:avLst/>
          </a:prstGeom>
          <a:noFill/>
        </p:spPr>
        <p:txBody>
          <a:bodyPr wrap="square" rtlCol="0">
            <a:spAutoFit/>
          </a:bodyPr>
          <a:lstStyle/>
          <a:p>
            <a:pPr algn="ctr"/>
            <a:r>
              <a:rPr lang="en-IN" sz="1800" dirty="0">
                <a:solidFill>
                  <a:srgbClr val="0070C0"/>
                </a:solidFill>
                <a:ea typeface="Cambria Math" panose="02040503050406030204" pitchFamily="18" charset="0"/>
              </a:rPr>
              <a:t>Fig 7: </a:t>
            </a:r>
            <a:r>
              <a:rPr lang="en-IN" dirty="0">
                <a:solidFill>
                  <a:srgbClr val="0070C0"/>
                </a:solidFill>
                <a:ea typeface="Cambria Math" panose="02040503050406030204" pitchFamily="18" charset="0"/>
              </a:rPr>
              <a:t>Overv</a:t>
            </a:r>
            <a:r>
              <a:rPr lang="en-IN" sz="1800" dirty="0">
                <a:solidFill>
                  <a:srgbClr val="0070C0"/>
                </a:solidFill>
                <a:ea typeface="Cambria Math" panose="02040503050406030204" pitchFamily="18" charset="0"/>
              </a:rPr>
              <a:t>iew Drawing </a:t>
            </a:r>
            <a:r>
              <a:rPr lang="en-IN" dirty="0">
                <a:solidFill>
                  <a:srgbClr val="0070C0"/>
                </a:solidFill>
                <a:ea typeface="Cambria Math" panose="02040503050406030204" pitchFamily="18" charset="0"/>
              </a:rPr>
              <a:t>also shown the how </a:t>
            </a:r>
            <a:r>
              <a:rPr lang="en-IN" sz="1800" dirty="0">
                <a:solidFill>
                  <a:srgbClr val="0070C0"/>
                </a:solidFill>
                <a:ea typeface="Cambria Math" panose="02040503050406030204" pitchFamily="18" charset="0"/>
              </a:rPr>
              <a:t>Bar Braking Pinch Rolls Assembly works, </a:t>
            </a:r>
            <a:r>
              <a:rPr lang="en-IN" dirty="0">
                <a:solidFill>
                  <a:srgbClr val="0070C0"/>
                </a:solidFill>
                <a:ea typeface="Cambria Math" panose="02040503050406030204" pitchFamily="18" charset="0"/>
              </a:rPr>
              <a:t>d</a:t>
            </a:r>
            <a:r>
              <a:rPr lang="en-IN" sz="1800" dirty="0">
                <a:solidFill>
                  <a:srgbClr val="0070C0"/>
                </a:solidFill>
                <a:ea typeface="Cambria Math" panose="02040503050406030204" pitchFamily="18" charset="0"/>
              </a:rPr>
              <a:t>rawn </a:t>
            </a:r>
            <a:r>
              <a:rPr lang="en-IN" dirty="0">
                <a:solidFill>
                  <a:srgbClr val="0070C0"/>
                </a:solidFill>
                <a:ea typeface="Cambria Math" panose="02040503050406030204" pitchFamily="18" charset="0"/>
              </a:rPr>
              <a:t>in AutoCAD</a:t>
            </a:r>
            <a:endParaRPr lang="en-IN" sz="1800" dirty="0">
              <a:solidFill>
                <a:srgbClr val="0070C0"/>
              </a:solidFill>
              <a:ea typeface="Cambria Math" panose="02040503050406030204" pitchFamily="18" charset="0"/>
            </a:endParaRPr>
          </a:p>
        </p:txBody>
      </p:sp>
    </p:spTree>
    <p:extLst>
      <p:ext uri="{BB962C8B-B14F-4D97-AF65-F5344CB8AC3E}">
        <p14:creationId xmlns:p14="http://schemas.microsoft.com/office/powerpoint/2010/main" val="2076837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2443</Words>
  <Application>Microsoft Office PowerPoint</Application>
  <PresentationFormat>Widescreen</PresentationFormat>
  <Paragraphs>288</Paragraphs>
  <Slides>23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Black</vt:lpstr>
      <vt:lpstr>Bahnschrift SemiBold</vt:lpstr>
      <vt:lpstr>Bahnschrift SemiBold SemiConden</vt:lpstr>
      <vt:lpstr>Calibri</vt:lpstr>
      <vt:lpstr>Calibri Light</vt:lpstr>
      <vt:lpstr>Calibri-Bold</vt:lpstr>
      <vt:lpstr>Californian FB</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KUMAR</dc:creator>
  <cp:lastModifiedBy>ARYAN KUMAR</cp:lastModifiedBy>
  <cp:revision>61</cp:revision>
  <dcterms:created xsi:type="dcterms:W3CDTF">2024-06-04T08:10:02Z</dcterms:created>
  <dcterms:modified xsi:type="dcterms:W3CDTF">2024-06-10T00:06:28Z</dcterms:modified>
</cp:coreProperties>
</file>